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4968" r:id="rId2"/>
  </p:sldMasterIdLst>
  <p:notesMasterIdLst>
    <p:notesMasterId r:id="rId71"/>
  </p:notesMasterIdLst>
  <p:handoutMasterIdLst>
    <p:handoutMasterId r:id="rId72"/>
  </p:handoutMasterIdLst>
  <p:sldIdLst>
    <p:sldId id="1056" r:id="rId3"/>
    <p:sldId id="999" r:id="rId4"/>
    <p:sldId id="1106" r:id="rId5"/>
    <p:sldId id="1108" r:id="rId6"/>
    <p:sldId id="1109" r:id="rId7"/>
    <p:sldId id="1437" r:id="rId8"/>
    <p:sldId id="1410" r:id="rId9"/>
    <p:sldId id="1456" r:id="rId10"/>
    <p:sldId id="1449" r:id="rId11"/>
    <p:sldId id="1434" r:id="rId12"/>
    <p:sldId id="1416" r:id="rId13"/>
    <p:sldId id="1452" r:id="rId14"/>
    <p:sldId id="1444" r:id="rId15"/>
    <p:sldId id="1496" r:id="rId16"/>
    <p:sldId id="1495" r:id="rId17"/>
    <p:sldId id="1497" r:id="rId18"/>
    <p:sldId id="1499" r:id="rId19"/>
    <p:sldId id="1421" r:id="rId20"/>
    <p:sldId id="1454" r:id="rId21"/>
    <p:sldId id="1455" r:id="rId22"/>
    <p:sldId id="1466" r:id="rId23"/>
    <p:sldId id="1377" r:id="rId24"/>
    <p:sldId id="1372" r:id="rId25"/>
    <p:sldId id="1379" r:id="rId26"/>
    <p:sldId id="1473" r:id="rId27"/>
    <p:sldId id="1498" r:id="rId28"/>
    <p:sldId id="1485" r:id="rId29"/>
    <p:sldId id="1493" r:id="rId30"/>
    <p:sldId id="1494" r:id="rId31"/>
    <p:sldId id="1486" r:id="rId32"/>
    <p:sldId id="1488" r:id="rId33"/>
    <p:sldId id="1487" r:id="rId34"/>
    <p:sldId id="1484" r:id="rId35"/>
    <p:sldId id="1429" r:id="rId36"/>
    <p:sldId id="1404" r:id="rId37"/>
    <p:sldId id="1481" r:id="rId38"/>
    <p:sldId id="1480" r:id="rId39"/>
    <p:sldId id="1461" r:id="rId40"/>
    <p:sldId id="1465" r:id="rId41"/>
    <p:sldId id="1448" r:id="rId42"/>
    <p:sldId id="1447" r:id="rId43"/>
    <p:sldId id="1420" r:id="rId44"/>
    <p:sldId id="1470" r:id="rId45"/>
    <p:sldId id="1472" r:id="rId46"/>
    <p:sldId id="1471" r:id="rId47"/>
    <p:sldId id="1489" r:id="rId48"/>
    <p:sldId id="1490" r:id="rId49"/>
    <p:sldId id="1491" r:id="rId50"/>
    <p:sldId id="1475" r:id="rId51"/>
    <p:sldId id="1492" r:id="rId52"/>
    <p:sldId id="1425" r:id="rId53"/>
    <p:sldId id="1476" r:id="rId54"/>
    <p:sldId id="1260" r:id="rId55"/>
    <p:sldId id="1388" r:id="rId56"/>
    <p:sldId id="969" r:id="rId57"/>
    <p:sldId id="1256" r:id="rId58"/>
    <p:sldId id="1210" r:id="rId59"/>
    <p:sldId id="1364" r:id="rId60"/>
    <p:sldId id="1401" r:id="rId61"/>
    <p:sldId id="1406" r:id="rId62"/>
    <p:sldId id="1402" r:id="rId63"/>
    <p:sldId id="1373" r:id="rId64"/>
    <p:sldId id="1216" r:id="rId65"/>
    <p:sldId id="1257" r:id="rId66"/>
    <p:sldId id="1229" r:id="rId67"/>
    <p:sldId id="1397" r:id="rId68"/>
    <p:sldId id="1483" r:id="rId69"/>
    <p:sldId id="1153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Hammond" initials="DH" lastIdx="1" clrIdx="0">
    <p:extLst>
      <p:ext uri="{19B8F6BF-5375-455C-9EA6-DF929625EA0E}">
        <p15:presenceInfo xmlns:p15="http://schemas.microsoft.com/office/powerpoint/2012/main" userId="S::dhammond@uwaterloo.ca::362dba46-19a1-4b19-a1c0-0c1e663ebf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1980" autoAdjust="0"/>
  </p:normalViewPr>
  <p:slideViewPr>
    <p:cSldViewPr>
      <p:cViewPr varScale="1">
        <p:scale>
          <a:sx n="96" d="100"/>
          <a:sy n="96" d="100"/>
        </p:scale>
        <p:origin x="102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992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92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3D9E9A3-84A7-4C80-9BED-91DE24E8957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4B6C1-38DD-40BE-8116-8A8F718455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25D78-4A9D-4F0A-B46E-F498548D3EC1}" type="datetimeFigureOut">
              <a:rPr lang="en-CA" smtClean="0"/>
              <a:t>2021-02-17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28E4FB-A43A-460B-9BEA-71287704A1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C838EF-1ECE-4AF5-A7B5-E341F0F41D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2DC02-F240-48A4-B2DE-EA84169C28C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34984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8F55CA6-9571-489D-8E4B-1232492CDF38}" type="datetimeFigureOut">
              <a:rPr lang="en-US"/>
              <a:pPr>
                <a:defRPr/>
              </a:pPr>
              <a:t>2/17/2021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2287061-DB20-4838-B74A-145F5BC524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0791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dirty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6804E9-5392-4949-BA14-28E2E6EDA61C}" type="slidenum">
              <a:rPr lang="en-CA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CA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22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7061-DB20-4838-B74A-145F5BC524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411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2020 NYTS: </a:t>
            </a:r>
            <a:r>
              <a:rPr lang="en-CA" dirty="0">
                <a:solidFill>
                  <a:srgbClr val="000000"/>
                </a:solidFill>
                <a:latin typeface="+mn-lt"/>
              </a:rPr>
              <a:t>Among high school current e-cigarette users, the most commonly used device type was prefilled pods or cartridges (48.5%; 1.45 million), followed by disposables (26.5%; 790,000), and tanks (14.8%; 440,000). Among middle school current e-cigarette users, the most commonly used device type was prefilled pods or cartridges (41.3%; 220,000), followed by tanks (21.5%; 110,000), and disposables (15.2%; 80,000)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00000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0000"/>
                </a:solidFill>
                <a:latin typeface="+mn-lt"/>
              </a:rPr>
              <a:t>CDC RETAIL SALES ANALYSIS: https://www.cdc.gov/mmwr/volumes/69/wr/mm6937e2.htm </a:t>
            </a:r>
            <a:endParaRPr lang="en-CA" dirty="0">
              <a:latin typeface="+mn-lt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287061-DB20-4838-B74A-145F5BC52447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3131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2E669-6A46-41B8-93B3-D04E78DC2D59}" type="slidenum">
              <a:rPr lang="en-CA" altLang="en-US" sz="11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67</a:t>
            </a:fld>
            <a:endParaRPr lang="en-CA" altLang="en-US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450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39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48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2E669-6A46-41B8-93B3-D04E78DC2D59}" type="slidenum">
              <a:rPr lang="en-CA" altLang="en-US" sz="11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68</a:t>
            </a:fld>
            <a:endParaRPr lang="en-CA" altLang="en-US" sz="11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84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48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48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AB5F02-4B3C-419C-AFA8-8827FD8F57EF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dirty="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2582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DCA5C-1F42-4473-9AB1-751E2FFAC0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196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DCA5C-1F42-4473-9AB1-751E2FFAC0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16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DCA5C-1F42-4473-9AB1-751E2FFAC0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487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DCA5C-1F42-4473-9AB1-751E2FFAC0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71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6DCA5C-1F42-4473-9AB1-751E2FFAC07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078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7061-DB20-4838-B74A-145F5BC524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27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287061-DB20-4838-B74A-145F5BC524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67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1187-3A5D-44F3-832B-69D6F8B8DF61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DFB40-F896-43D7-A2AC-8B7D4953E8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254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8AE51-4A72-46BC-8F67-8F455E20ADA6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A51E7-DF53-4BCC-B93F-A38CE122D7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794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982E7-5296-43F6-BF5B-3FB37FB5CD19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83ABA-654C-4D94-911F-9A348483B4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450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A27939D-4FC7-403C-8B38-4AC8F934392E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2C22759A-7234-4AC1-8C8B-A1AB442126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95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fld id="{B204927F-34A7-4D27-8706-BA0DB5FE6ACD}" type="datetime1">
              <a:rPr lang="en-US" altLang="en-US" smtClean="0"/>
              <a:t>2/17/2021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574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9B007-3160-478A-AE62-782BB9658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776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FACC-0DF0-4A80-BF0B-4FE7F0271C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982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C938-0E7F-4F9B-9D94-58C5697869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130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0FE58-5C5A-434C-83E7-80376CC5F9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176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86671-2F15-4A5B-86B2-48A06837FE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07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1E03A-49D7-42D0-B5C7-BE9C4C18A7F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53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CB6EA-66B6-463B-ABA4-AF503BB45F3D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69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D4FB-485A-4604-BFBF-2CC8FAAACB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34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4BE7D-97FC-4191-8DB2-F8465F79E3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337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74B8-1129-49A8-AA8F-BC5B2F1D1B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822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A2A0F-67D3-4C43-BFEB-933BF2B140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35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6F610-075C-4F2F-A0E5-E50A85AEFF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026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8C4A9-60D3-43A9-9038-D212CDC2F3E1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7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8FB8-0894-4194-AE98-7C304CCDD0D8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868B9-E3F8-4BA4-AC57-AA4EA95CE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5442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B10635-C26E-48F0-ADD6-4CE41016FD20}" type="datetime1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47AEA-0939-42CF-8D5C-5B53D4CD0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9190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CC6CB-1AE7-4538-9904-0C597DC91FFE}" type="datetime1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2DBB3-0EEE-449E-9E7F-BC77253B5E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319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517CA-3C5E-4276-90E6-E59D2A0FD870}" type="datetime1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B4200-4516-4732-B9C2-97071EF304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785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21472-70AA-4382-A0F3-CCDF9D7F3F79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9B32-B7D4-4485-A767-D4C1427E6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326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5D5DC-0016-40D2-919C-61047D3CD2E1}" type="datetime1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87937-2979-42F8-B699-5FF7558917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91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67A38A-02BF-4E29-A1D2-96FB359F898B}" type="datetime1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5" r:id="rId1"/>
    <p:sldLayoutId id="2147484826" r:id="rId2"/>
    <p:sldLayoutId id="2147484827" r:id="rId3"/>
    <p:sldLayoutId id="2147484828" r:id="rId4"/>
    <p:sldLayoutId id="2147484829" r:id="rId5"/>
    <p:sldLayoutId id="2147484830" r:id="rId6"/>
    <p:sldLayoutId id="2147484831" r:id="rId7"/>
    <p:sldLayoutId id="2147484832" r:id="rId8"/>
    <p:sldLayoutId id="2147484833" r:id="rId9"/>
    <p:sldLayoutId id="2147484834" r:id="rId10"/>
    <p:sldLayoutId id="2147484835" r:id="rId11"/>
    <p:sldLayoutId id="2147484903" r:id="rId12"/>
    <p:sldLayoutId id="214748509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49486-158D-404D-98E5-7107056AF97B}" type="datetime1">
              <a:rPr lang="en-US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t>2/17/2021</a:t>
            </a:fld>
            <a:endParaRPr lang="en-CA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C6387-8493-4888-94FE-2B59CACB65D8}" type="slidenum">
              <a:rPr lang="en-CA" smtClean="0">
                <a:solidFill>
                  <a:prstClr val="black">
                    <a:tint val="75000"/>
                  </a:prstClr>
                </a:solidFill>
                <a:cs typeface="Arial" pitchFamily="34" charset="0"/>
              </a:rPr>
              <a:pPr/>
              <a:t>‹#›</a:t>
            </a:fld>
            <a:endParaRPr lang="en-CA">
              <a:solidFill>
                <a:prstClr val="black">
                  <a:tint val="75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534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9" r:id="rId1"/>
    <p:sldLayoutId id="2147484970" r:id="rId2"/>
    <p:sldLayoutId id="2147484971" r:id="rId3"/>
    <p:sldLayoutId id="2147484972" r:id="rId4"/>
    <p:sldLayoutId id="2147484973" r:id="rId5"/>
    <p:sldLayoutId id="2147484974" r:id="rId6"/>
    <p:sldLayoutId id="2147484975" r:id="rId7"/>
    <p:sldLayoutId id="2147484976" r:id="rId8"/>
    <p:sldLayoutId id="2147484977" r:id="rId9"/>
    <p:sldLayoutId id="2147484978" r:id="rId10"/>
    <p:sldLayoutId id="214748497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5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6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7.xml"/><Relationship Id="rId5" Type="http://schemas.openxmlformats.org/officeDocument/2006/relationships/image" Target="../media/image49.png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ubtitle 2"/>
          <p:cNvSpPr txBox="1">
            <a:spLocks/>
          </p:cNvSpPr>
          <p:nvPr/>
        </p:nvSpPr>
        <p:spPr>
          <a:xfrm>
            <a:off x="2507085" y="4044836"/>
            <a:ext cx="6052715" cy="1098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Hammond on behalf of the ITC Youth Tobacco &amp; Vaping study.</a:t>
            </a:r>
            <a:endParaRPr lang="en-CA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382C20-3A0D-4F1D-AE3F-1CAE8177EEBB}"/>
              </a:ext>
            </a:extLst>
          </p:cNvPr>
          <p:cNvSpPr/>
          <p:nvPr/>
        </p:nvSpPr>
        <p:spPr>
          <a:xfrm>
            <a:off x="2422520" y="1287979"/>
            <a:ext cx="6746880" cy="2153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4800" b="1" dirty="0">
                <a:solidFill>
                  <a:srgbClr val="C00000"/>
                </a:solidFill>
                <a:latin typeface="+mj-lt"/>
              </a:rPr>
              <a:t>The impact of vaping policies on youth vaping.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cap="all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Findings from the ITC Youth Tobacco &amp; Vaping Survey</a:t>
            </a:r>
            <a:endParaRPr lang="en-CA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BE95D7-5C7F-4BE6-9F5C-26BD90940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6367" y="-844124"/>
            <a:ext cx="5134749" cy="7702124"/>
          </a:xfrm>
          <a:prstGeom prst="rect">
            <a:avLst/>
          </a:prstGeom>
        </p:spPr>
      </p:pic>
      <p:pic>
        <p:nvPicPr>
          <p:cNvPr id="7" name="Picture 6" descr="itc-logo-blue.png">
            <a:extLst>
              <a:ext uri="{FF2B5EF4-FFF2-40B4-BE49-F238E27FC236}">
                <a16:creationId xmlns:a16="http://schemas.microsoft.com/office/drawing/2014/main" id="{7A7CFEAA-CEC4-4FFF-A3E6-A4FFC71CB3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1" y="5049187"/>
            <a:ext cx="867549" cy="630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2C1885C0-AF22-43B1-9761-4B494AA1E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49" y="5049186"/>
            <a:ext cx="3416300" cy="8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4"/>
    </mc:Choice>
    <mc:Fallback xmlns="">
      <p:transition spd="slow" advTm="86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VAPE CLOUD">
            <a:extLst>
              <a:ext uri="{FF2B5EF4-FFF2-40B4-BE49-F238E27FC236}">
                <a16:creationId xmlns:a16="http://schemas.microsoft.com/office/drawing/2014/main" id="{F8602AFA-68D2-4DD8-9066-6EE1A944D6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81000" y="3633787"/>
            <a:ext cx="10506075" cy="446722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32204F-6CEC-4EC1-8397-511BD6D36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1719417"/>
            <a:ext cx="6858000" cy="191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Symptoms of dependence among youth vapers</a:t>
            </a:r>
            <a:endParaRPr kumimoji="0" lang="en-CA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4" name="Picture 3" descr="itc-logo-blue.png">
            <a:extLst>
              <a:ext uri="{FF2B5EF4-FFF2-40B4-BE49-F238E27FC236}">
                <a16:creationId xmlns:a16="http://schemas.microsoft.com/office/drawing/2014/main" id="{A810B6F6-8365-43B9-8F47-3EC811EA97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0200"/>
            <a:ext cx="638949" cy="420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71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"/>
    </mc:Choice>
    <mc:Fallback xmlns="">
      <p:transition spd="slow" advTm="79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A954D26-8C70-413E-B280-3C7D995B3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19" t="11516" r="2046" b="79617"/>
          <a:stretch/>
        </p:blipFill>
        <p:spPr>
          <a:xfrm>
            <a:off x="1600200" y="2592135"/>
            <a:ext cx="6145234" cy="365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6D9D72-7566-48B7-A412-55CF43BF3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8" t="13826" r="5260" b="8747"/>
          <a:stretch/>
        </p:blipFill>
        <p:spPr>
          <a:xfrm>
            <a:off x="1905000" y="3331088"/>
            <a:ext cx="5522055" cy="2917312"/>
          </a:xfrm>
          <a:prstGeom prst="rect">
            <a:avLst/>
          </a:prstGeom>
        </p:spPr>
      </p:pic>
      <p:sp>
        <p:nvSpPr>
          <p:cNvPr id="26" name="Rectangle 4">
            <a:extLst>
              <a:ext uri="{FF2B5EF4-FFF2-40B4-BE49-F238E27FC236}">
                <a16:creationId xmlns:a16="http://schemas.microsoft.com/office/drawing/2014/main" id="{BC09A98E-F560-4E91-A09D-30CD70D4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61369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4CA64A97-8AD2-4F6E-BA08-697E170B1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1295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88F16C28-E2F0-479C-9F72-73CD8DF52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61369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099F72FA-CD34-414B-A5F7-39ACC5971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61295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48A699E0-464B-4A6D-9E3B-5B8C996A06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6136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31" name="Rectangle 4">
            <a:extLst>
              <a:ext uri="{FF2B5EF4-FFF2-40B4-BE49-F238E27FC236}">
                <a16:creationId xmlns:a16="http://schemas.microsoft.com/office/drawing/2014/main" id="{4A858D13-872F-45DF-8D8E-4E9E3FDA6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294" y="611221"/>
            <a:ext cx="5029200" cy="136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Do you consider yourself addicted to e-cigarettes? </a:t>
            </a:r>
            <a:endParaRPr lang="en-CA" altLang="en-US" sz="36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30-DAY VAPERS – US ONLY</a:t>
            </a:r>
            <a:r>
              <a:rPr lang="en-CA" altLang="en-US" sz="1050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endParaRPr lang="en-CA" altLang="en-US" sz="105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BA92D5C1-169A-43FA-924E-4AD1DF78DA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4182970" y="1644100"/>
            <a:ext cx="417605" cy="36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620A0C-2051-441A-819C-229D227B256A}"/>
              </a:ext>
            </a:extLst>
          </p:cNvPr>
          <p:cNvSpPr/>
          <p:nvPr/>
        </p:nvSpPr>
        <p:spPr>
          <a:xfrm>
            <a:off x="762000" y="3022205"/>
            <a:ext cx="8229599" cy="3149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625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">
            <a:extLst>
              <a:ext uri="{FF2B5EF4-FFF2-40B4-BE49-F238E27FC236}">
                <a16:creationId xmlns:a16="http://schemas.microsoft.com/office/drawing/2014/main" id="{B6E69269-014C-4D79-A96A-CD53617FA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367" y="847532"/>
            <a:ext cx="77724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Perceived addiction – </a:t>
            </a:r>
            <a:r>
              <a:rPr lang="en-CA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‘A little / Very’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30-DAY VAPERS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B92AA9-2A37-4B39-ADD0-8E1A20BF0D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7" t="10530" r="32678" b="82891"/>
          <a:stretch/>
        </p:blipFill>
        <p:spPr>
          <a:xfrm>
            <a:off x="1190576" y="2133600"/>
            <a:ext cx="4153622" cy="296687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483AD9E5-4816-4876-A0F1-444C1E782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3178" y="59083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24DEA18-AD02-4831-8938-30163F75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5167" y="59009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7C808452-40F5-4ED4-8940-472DB0A5F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9778" y="59083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DEF8A0A-B79B-4307-858B-0E91F31DE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767" y="59009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C10AF3A-E67D-45E1-9EF5-1E774CE98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567" y="59083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23ACA2-C233-4B78-9714-97695FE47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4" t="9613" r="622" b="12136"/>
          <a:stretch/>
        </p:blipFill>
        <p:spPr>
          <a:xfrm>
            <a:off x="1116367" y="2895600"/>
            <a:ext cx="703703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92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">
            <a:extLst>
              <a:ext uri="{FF2B5EF4-FFF2-40B4-BE49-F238E27FC236}">
                <a16:creationId xmlns:a16="http://schemas.microsoft.com/office/drawing/2014/main" id="{B6E69269-014C-4D79-A96A-CD53617FA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32669"/>
            <a:ext cx="77724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Strong urges to vape at least most days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30-DAY VAPERS </a:t>
            </a:r>
            <a:endParaRPr lang="en-CA" altLang="en-US" sz="105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158FF4-2E0D-470A-A917-B4A282D9B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92" t="10195" r="3592" b="6214"/>
          <a:stretch/>
        </p:blipFill>
        <p:spPr>
          <a:xfrm>
            <a:off x="1229569" y="2016444"/>
            <a:ext cx="6815627" cy="4231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B92AA9-2A37-4B39-ADD0-8E1A20BF0D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3891574" y="4953000"/>
            <a:ext cx="4153622" cy="296687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483AD9E5-4816-4876-A0F1-444C1E782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411" y="6136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24DEA18-AD02-4831-8938-30163F75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61295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7C808452-40F5-4ED4-8940-472DB0A5F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4011" y="61369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DEF8A0A-B79B-4307-858B-0E91F31DE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61295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C10AF3A-E67D-45E1-9EF5-1E774CE98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6136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</p:spTree>
    <p:extLst>
      <p:ext uri="{BB962C8B-B14F-4D97-AF65-F5344CB8AC3E}">
        <p14:creationId xmlns:p14="http://schemas.microsoft.com/office/powerpoint/2010/main" val="356552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VAPE CLOUD">
            <a:extLst>
              <a:ext uri="{FF2B5EF4-FFF2-40B4-BE49-F238E27FC236}">
                <a16:creationId xmlns:a16="http://schemas.microsoft.com/office/drawing/2014/main" id="{1CA9E18F-9BB1-4CE4-A55D-68DFC56C771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828800" y="4114800"/>
            <a:ext cx="12192000" cy="3579019"/>
          </a:xfrm>
          <a:prstGeom prst="rect">
            <a:avLst/>
          </a:prstGeom>
          <a:noFill/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64EF0336-0F95-420C-89F9-D35FE615E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1447800"/>
            <a:ext cx="6858000" cy="2262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CA" altLang="en-US" sz="9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ITC YOUTH SURVEY</a:t>
            </a:r>
          </a:p>
          <a:p>
            <a:pPr defTabSz="685800"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Why has youth vaping increased more in North America than England?</a:t>
            </a:r>
            <a:endParaRPr lang="en-CA" altLang="en-US" sz="4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20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AC820C-5179-45AA-BE2D-6D33AB500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3" t="35185" r="36667" b="5555"/>
          <a:stretch/>
        </p:blipFill>
        <p:spPr>
          <a:xfrm>
            <a:off x="1981200" y="1502484"/>
            <a:ext cx="4876800" cy="4644571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B97CD0C-DCF4-421A-99CB-B32EEB7E9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18557"/>
            <a:ext cx="830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Differences in vaping markets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CA1FC2C-09AC-4D19-88E2-9B93C5EF3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87" y="6304002"/>
            <a:ext cx="8305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10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SOURCES: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10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CANADA:  https://www.canada.ca/en/health-canada/services/canadian-tobacco-nicotine-survey/2019-summary/2019-detailed-tables.html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10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UK: https://www.ons.gov.uk/peoplepopulationandcommunity/healthandsocialcare/drugusealcoholandsmoking/datasets/ecigaretteuseingreatbritain</a:t>
            </a:r>
          </a:p>
        </p:txBody>
      </p:sp>
    </p:spTree>
    <p:extLst>
      <p:ext uri="{BB962C8B-B14F-4D97-AF65-F5344CB8AC3E}">
        <p14:creationId xmlns:p14="http://schemas.microsoft.com/office/powerpoint/2010/main" val="208672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A47059-E3A5-48E0-913C-91383229C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066800"/>
            <a:ext cx="7620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CA" altLang="en-US" sz="9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ITC YOUTH SURVEY</a:t>
            </a:r>
          </a:p>
          <a:p>
            <a:pPr defTabSz="685800"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5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Different products.</a:t>
            </a:r>
            <a:endParaRPr lang="en-CA" altLang="en-US" sz="5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2DC9A-D895-4A01-88D8-EC0758D5C6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3" t="31137" r="73375" b="38148"/>
          <a:stretch/>
        </p:blipFill>
        <p:spPr>
          <a:xfrm>
            <a:off x="0" y="2433768"/>
            <a:ext cx="3151517" cy="2976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1D87BA-C992-460D-BE15-594755767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32" t="24814" r="35265" b="46278"/>
          <a:stretch/>
        </p:blipFill>
        <p:spPr>
          <a:xfrm>
            <a:off x="3151518" y="2482803"/>
            <a:ext cx="5610225" cy="28956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D69D1FF-417D-403C-A258-CEAC02EF7EEC}"/>
              </a:ext>
            </a:extLst>
          </p:cNvPr>
          <p:cNvSpPr/>
          <p:nvPr/>
        </p:nvSpPr>
        <p:spPr>
          <a:xfrm>
            <a:off x="4267200" y="4996063"/>
            <a:ext cx="2514600" cy="398239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C8EBFB-EAF2-4C61-BCF8-5542C58B5099}"/>
              </a:ext>
            </a:extLst>
          </p:cNvPr>
          <p:cNvSpPr/>
          <p:nvPr/>
        </p:nvSpPr>
        <p:spPr>
          <a:xfrm>
            <a:off x="988443" y="647700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000" dirty="0" err="1">
                <a:solidFill>
                  <a:schemeClr val="bg1">
                    <a:lumMod val="75000"/>
                  </a:schemeClr>
                </a:solidFill>
                <a:latin typeface="+mj-lt"/>
              </a:rPr>
              <a:t>Soruce</a:t>
            </a:r>
            <a:r>
              <a:rPr lang="en-CA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: https://www.juul.co.uk/shop/devices/starter-kit</a:t>
            </a:r>
          </a:p>
        </p:txBody>
      </p:sp>
    </p:spTree>
    <p:extLst>
      <p:ext uri="{BB962C8B-B14F-4D97-AF65-F5344CB8AC3E}">
        <p14:creationId xmlns:p14="http://schemas.microsoft.com/office/powerpoint/2010/main" val="50509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8A101C-6333-4B32-9ECE-A0DB22DD8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1" t="14118" r="2132" b="2157"/>
          <a:stretch/>
        </p:blipFill>
        <p:spPr>
          <a:xfrm>
            <a:off x="1102069" y="1961826"/>
            <a:ext cx="6975133" cy="4243879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9E9C6E5-24CD-4DA5-9151-5982FC1BB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594" y="304800"/>
            <a:ext cx="6840864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Usual vape brand - 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JUUL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VAPERS 2017-2020</a:t>
            </a:r>
            <a:r>
              <a:rPr kumimoji="0" lang="en-CA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endParaRPr kumimoji="0" lang="en-CA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C8C350-6CED-4D94-AB11-BC64439C7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1045404" y="1555594"/>
            <a:ext cx="4153622" cy="296687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7BC2E0DA-AF72-44E0-BB53-33CACD985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069" y="6213159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5145168-F501-435C-8DAE-FFED11B73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523" y="62057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F7EA3A8-691B-440F-8472-75C9EAE4C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458" y="621315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BC52CCF-EF49-4625-8DB4-652817D12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258" y="620570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A75E659D-8320-4A01-93F4-218E9008F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458" y="62057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</p:spTree>
    <p:extLst>
      <p:ext uri="{BB962C8B-B14F-4D97-AF65-F5344CB8AC3E}">
        <p14:creationId xmlns:p14="http://schemas.microsoft.com/office/powerpoint/2010/main" val="217773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5"/>
    </mc:Choice>
    <mc:Fallback xmlns="">
      <p:transition spd="slow" advTm="2952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6FC7FF32-FBDB-43BA-9713-C21F60B30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10032"/>
            <a:ext cx="7772400" cy="16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CA" altLang="en-US" sz="28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How much nicotine do the e-cigarettes, cartridges, pods, or e-liquids you currently use contain?</a:t>
            </a:r>
            <a:r>
              <a:rPr lang="en-US" altLang="en-US" sz="28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pPr defTabSz="685800">
              <a:lnSpc>
                <a:spcPct val="80000"/>
              </a:lnSpc>
              <a:spcBef>
                <a:spcPts val="900"/>
              </a:spcBef>
              <a:buSzPct val="70000"/>
            </a:pPr>
            <a:r>
              <a:rPr lang="en-CA" sz="900" dirty="0">
                <a:solidFill>
                  <a:prstClr val="black"/>
                </a:solidFill>
                <a:latin typeface="Calibri"/>
              </a:rPr>
              <a:t>PAST 30-DAY VAPERS, US ONLY, 2020 AUG</a:t>
            </a:r>
            <a:endParaRPr lang="en-CA" altLang="en-US" sz="900" dirty="0">
              <a:solidFill>
                <a:srgbClr val="000000"/>
              </a:solidFill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endParaRPr lang="en-CA" altLang="en-US" sz="32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525E803-482A-4F9E-96D6-E75AA0377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6199972"/>
            <a:ext cx="1657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2.0 – 4.9%</a:t>
            </a:r>
            <a:endParaRPr lang="en-CA" altLang="en-US" sz="2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1CE5674-2F67-41B2-8F39-767693F11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484462"/>
            <a:ext cx="16571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≥5.0%</a:t>
            </a:r>
            <a:endParaRPr lang="en-CA" altLang="en-US" sz="2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0A3FC1-1D6E-4A90-93D9-5313F6F9F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7" t="12065" r="23368" b="25255"/>
          <a:stretch/>
        </p:blipFill>
        <p:spPr>
          <a:xfrm>
            <a:off x="2451332" y="1917949"/>
            <a:ext cx="4241335" cy="4193942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8A72EF84-E3F1-4A68-B88A-2AE3DF93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1154" y="5105400"/>
            <a:ext cx="10475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&lt; 2.0%</a:t>
            </a:r>
            <a:endParaRPr lang="en-CA" altLang="en-US" sz="2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1961C598-889F-47E4-A79C-FF51ED52F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16357" y="2816139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None</a:t>
            </a:r>
            <a:endParaRPr lang="en-CA" altLang="en-US" sz="2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2CDDB830-DD84-430B-A82A-9107F9B72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0282" y="2000053"/>
            <a:ext cx="2209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Don’t know</a:t>
            </a:r>
            <a:endParaRPr lang="en-CA" altLang="en-US" sz="2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D1625B-51D4-4D32-BBEE-22FEE67B35AB}"/>
              </a:ext>
            </a:extLst>
          </p:cNvPr>
          <p:cNvSpPr/>
          <p:nvPr/>
        </p:nvSpPr>
        <p:spPr>
          <a:xfrm>
            <a:off x="762000" y="1953822"/>
            <a:ext cx="8229599" cy="4665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245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BAEB01-C4C0-460D-AAAA-B10379DC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744341"/>
            <a:ext cx="73152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Nicotine concentration - 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≥2% / 20mg 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SELF-REPORTED,  AMONG PAST 30-DAY VAPERS</a:t>
            </a:r>
            <a:endParaRPr lang="en-CA" altLang="en-US" sz="21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A4F01D86-1BB6-40BD-B02A-75718A793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051" y="5755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24DEDF4-1747-4132-A830-365044E89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7062" y="57485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53B964DB-8E8F-448B-9A0E-A40E36A78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462" y="5755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BE5DE8-F37B-4349-B194-8759DAA14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26" t="18975" r="4272" b="12326"/>
          <a:stretch/>
        </p:blipFill>
        <p:spPr>
          <a:xfrm>
            <a:off x="762000" y="2514600"/>
            <a:ext cx="7306101" cy="3276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B176F2-1BC0-4C19-A912-9C4339F5C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1138451" y="2064853"/>
            <a:ext cx="2743200" cy="19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02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00100" y="418529"/>
            <a:ext cx="7429500" cy="642938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sz="2400" b="1" dirty="0">
                <a:solidFill>
                  <a:srgbClr val="C00000"/>
                </a:solidFill>
              </a:rPr>
              <a:t>DISCLOSURES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800100" y="2133600"/>
            <a:ext cx="70485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SzPct val="70000"/>
              <a:buFont typeface="Wingdings" pitchFamily="2" charset="2"/>
              <a:buChar char="l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l"/>
              <a:defRPr sz="2600">
                <a:solidFill>
                  <a:schemeClr val="bg1"/>
                </a:solidFill>
                <a:latin typeface="+mn-lt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l"/>
              <a:defRPr sz="2300">
                <a:solidFill>
                  <a:schemeClr val="bg1"/>
                </a:solidFill>
                <a:latin typeface="+mn-lt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cs typeface="+mn-cs"/>
              </a:defRPr>
            </a:lvl5pPr>
            <a:lvl6pPr marL="20558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5130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29702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427413" indent="-315913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n-US" sz="2000" b="1" dirty="0">
                <a:solidFill>
                  <a:srgbClr val="000000"/>
                </a:solidFill>
                <a:cs typeface="Calibri" pitchFamily="34" charset="0"/>
              </a:rPr>
              <a:t>CONSULTANT / PAID SPEAKER / ADVISORY COMMITTEES</a:t>
            </a:r>
          </a:p>
          <a:p>
            <a:pPr marL="273050" lvl="1" indent="-101600"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Calibri" pitchFamily="34" charset="0"/>
              </a:rPr>
              <a:t>Regulatory agencies 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cs typeface="Calibri" pitchFamily="34" charset="0"/>
              </a:rPr>
              <a:t>e.g., Canada, Australia, UK, EC, US CDC, etc.	</a:t>
            </a:r>
          </a:p>
          <a:p>
            <a:pPr marL="273050" lvl="1" indent="-101600"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Calibri" pitchFamily="34" charset="0"/>
              </a:rPr>
              <a:t>Non-governmental associations 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cs typeface="Calibri" pitchFamily="34" charset="0"/>
              </a:rPr>
              <a:t>e.g., CCSA, CCS, Heart &amp; Stroke Foundation</a:t>
            </a:r>
          </a:p>
          <a:p>
            <a:pPr marL="273050" lvl="1" indent="-101600">
              <a:buClrTx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Calibri" pitchFamily="34" charset="0"/>
              </a:rPr>
              <a:t>International public health authorities </a:t>
            </a:r>
            <a:r>
              <a:rPr lang="en-US" sz="1200" dirty="0">
                <a:solidFill>
                  <a:srgbClr val="000000"/>
                </a:solidFill>
                <a:latin typeface="Calibri Light" panose="020F0302020204030204" pitchFamily="34" charset="0"/>
                <a:cs typeface="Calibri" pitchFamily="34" charset="0"/>
              </a:rPr>
              <a:t>e.g., WHO</a:t>
            </a:r>
          </a:p>
          <a:p>
            <a:pPr lvl="1">
              <a:lnSpc>
                <a:spcPct val="80000"/>
              </a:lnSpc>
              <a:buClrTx/>
              <a:buFont typeface="Courier New" pitchFamily="49" charset="0"/>
              <a:buChar char="o"/>
              <a:defRPr/>
            </a:pP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000" b="1" dirty="0">
                <a:solidFill>
                  <a:srgbClr val="000000"/>
                </a:solidFill>
                <a:cs typeface="Calibri" pitchFamily="34" charset="0"/>
              </a:rPr>
              <a:t>PAID EXPERT TESTIMONY - PUBLIC HEALTH LITIGATION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600" b="1" dirty="0">
              <a:solidFill>
                <a:srgbClr val="000000"/>
              </a:solidFill>
              <a:cs typeface="Calibri" pitchFamily="34" charset="0"/>
            </a:endParaRPr>
          </a:p>
          <a:p>
            <a:pPr marL="987425" indent="-987425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Tobacco</a:t>
            </a:r>
            <a:r>
              <a:rPr lang="en-US" sz="1600" dirty="0">
                <a:solidFill>
                  <a:srgbClr val="000000"/>
                </a:solidFill>
                <a:cs typeface="Calibri" pitchFamily="34" charset="0"/>
              </a:rPr>
              <a:t> </a:t>
            </a:r>
          </a:p>
          <a:p>
            <a:pPr marL="268288" indent="-88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en-US" sz="1600" dirty="0">
                <a:solidFill>
                  <a:srgbClr val="000000"/>
                </a:solidFill>
                <a:latin typeface="Calibri Light" panose="020F0302020204030204" pitchFamily="34" charset="0"/>
                <a:cs typeface="Calibri" pitchFamily="34" charset="0"/>
              </a:rPr>
              <a:t>Canada, Norway, Australia, UK, Ireland, Uruguay, Uganda, NB, AB, Class actions</a:t>
            </a:r>
          </a:p>
          <a:p>
            <a:pPr marL="268288" indent="-88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endParaRPr lang="en-US" sz="600" dirty="0">
              <a:solidFill>
                <a:srgbClr val="000000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Vaping</a:t>
            </a:r>
            <a:endParaRPr lang="en-US" sz="1600" dirty="0">
              <a:solidFill>
                <a:srgbClr val="000000"/>
              </a:solidFill>
              <a:cs typeface="Calibri" pitchFamily="34" charset="0"/>
            </a:endParaRPr>
          </a:p>
          <a:p>
            <a:pPr marL="268288" indent="-88900"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" pitchFamily="34" charset="0"/>
              </a:rPr>
              <a:t>US States, Canada</a:t>
            </a:r>
          </a:p>
          <a:p>
            <a:pPr marL="268288" indent="-88900"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endParaRPr lang="en-US" sz="600" dirty="0">
              <a:solidFill>
                <a:srgbClr val="000000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268288" indent="-88900"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endParaRPr lang="en-US" sz="600" dirty="0">
              <a:solidFill>
                <a:prstClr val="black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Cannabis</a:t>
            </a: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268288" indent="-88900"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cs typeface="Calibri" pitchFamily="34" charset="0"/>
              </a:rPr>
              <a:t>Quebec, Canada</a:t>
            </a:r>
          </a:p>
          <a:p>
            <a:pPr marL="268288" indent="-88900"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endParaRPr lang="en-US" sz="600" dirty="0">
              <a:solidFill>
                <a:prstClr val="black"/>
              </a:solidFill>
              <a:latin typeface="Calibri Light" panose="020F0302020204030204" pitchFamily="34" charset="0"/>
              <a:cs typeface="Calibri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rgbClr val="000000"/>
                </a:solidFill>
                <a:cs typeface="Calibri" pitchFamily="34" charset="0"/>
              </a:rPr>
              <a:t>Food &amp; beverage</a:t>
            </a:r>
          </a:p>
          <a:p>
            <a:pPr marL="268288" indent="-88900">
              <a:spcBef>
                <a:spcPts val="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>
                <a:tab pos="268288" algn="l"/>
              </a:tabLst>
              <a:defRPr/>
            </a:pPr>
            <a:r>
              <a:rPr lang="en-US" sz="1600" dirty="0">
                <a:latin typeface="Calibri Light" panose="020F0302020204030204" pitchFamily="34" charset="0"/>
                <a:cs typeface="Calibri" pitchFamily="34" charset="0"/>
              </a:rPr>
              <a:t>San Francisco</a:t>
            </a: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  <a:p>
            <a:pPr lvl="1">
              <a:lnSpc>
                <a:spcPct val="80000"/>
              </a:lnSpc>
              <a:buClrTx/>
              <a:buFont typeface="Courier New" pitchFamily="49" charset="0"/>
              <a:buChar char="o"/>
              <a:defRPr/>
            </a:pPr>
            <a:endParaRPr lang="en-US" sz="18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800100" y="1239050"/>
            <a:ext cx="7219834" cy="63035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20000"/>
              </a:lnSpc>
              <a:spcBef>
                <a:spcPct val="0"/>
              </a:spcBef>
              <a:spcAft>
                <a:spcPts val="1800"/>
              </a:spcAft>
              <a:buClr>
                <a:srgbClr val="C00000"/>
              </a:buClr>
              <a:buFont typeface="Wingdings" pitchFamily="2" charset="2"/>
              <a:buChar char="Ü"/>
              <a:defRPr/>
            </a:pPr>
            <a:r>
              <a:rPr lang="en-CA" sz="2400" b="1" dirty="0"/>
              <a:t>NO INDUSTRY FUNDING OR INTERESTS TO DECLARE.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862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7"/>
    </mc:Choice>
    <mc:Fallback xmlns="">
      <p:transition spd="slow" advTm="15837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id="{FDBAEB01-C4C0-460D-AAAA-B10379DCBA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31" y="762000"/>
            <a:ext cx="7315200" cy="80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Nicotine Salts – 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Current use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SELF-REPORTED,  AMONG PAST 30-DAY VAPERS</a:t>
            </a:r>
            <a:endParaRPr lang="en-CA" altLang="en-US" sz="2100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65EF26-70BC-4EA4-9DE4-36A232382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7" t="10530" r="32678" b="82891"/>
          <a:stretch/>
        </p:blipFill>
        <p:spPr>
          <a:xfrm>
            <a:off x="1007533" y="2275330"/>
            <a:ext cx="2743200" cy="195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BF562-6DCE-4CEB-83F2-FF761D4E7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8" t="13043" r="3018" b="11239"/>
          <a:stretch/>
        </p:blipFill>
        <p:spPr>
          <a:xfrm>
            <a:off x="762000" y="2588430"/>
            <a:ext cx="7391400" cy="3278970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1E6A063-CA2B-410B-B9BF-933BE63B6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9771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207416D-908E-40A7-9D02-D4327E520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611" y="59845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531AF9A5-A48E-4155-9822-D445B03E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1811" y="59771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34F35DCF-0A01-40DB-948C-7E724487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8211" y="59845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F371DED-D525-44C8-BDE4-F2C374EDF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931079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19% 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5C214D5-357C-4531-95DE-C1C08E8B7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8438" y="4190052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5% 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5DE8EE6-15E0-4D13-91E9-F5903B1FB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75" y="3545662"/>
            <a:ext cx="1143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13% 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0808B6E-F9CC-463A-A12A-397D196E3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0707" y="2222506"/>
            <a:ext cx="19263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200" b="1" u="sng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ITC adults</a:t>
            </a:r>
          </a:p>
        </p:txBody>
      </p:sp>
    </p:spTree>
    <p:extLst>
      <p:ext uri="{BB962C8B-B14F-4D97-AF65-F5344CB8AC3E}">
        <p14:creationId xmlns:p14="http://schemas.microsoft.com/office/powerpoint/2010/main" val="7141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VAPE CLOUD">
            <a:extLst>
              <a:ext uri="{FF2B5EF4-FFF2-40B4-BE49-F238E27FC236}">
                <a16:creationId xmlns:a16="http://schemas.microsoft.com/office/drawing/2014/main" id="{F8602AFA-68D2-4DD8-9066-6EE1A944D6D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81000" y="3633787"/>
            <a:ext cx="10506075" cy="446722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32204F-6CEC-4EC1-8397-511BD6D36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7" y="1919641"/>
            <a:ext cx="7620000" cy="191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lvl="0"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Product type is associated with dependence indicators. </a:t>
            </a:r>
            <a:endParaRPr lang="en-CA" altLang="en-US" sz="48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4" name="Picture 3" descr="itc-logo-blue.png">
            <a:extLst>
              <a:ext uri="{FF2B5EF4-FFF2-40B4-BE49-F238E27FC236}">
                <a16:creationId xmlns:a16="http://schemas.microsoft.com/office/drawing/2014/main" id="{A810B6F6-8365-43B9-8F47-3EC811EA97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828800"/>
            <a:ext cx="638949" cy="4201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1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2"/>
    </mc:Choice>
    <mc:Fallback xmlns="">
      <p:transition spd="slow" advTm="7972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>
            <a:extLst>
              <a:ext uri="{FF2B5EF4-FFF2-40B4-BE49-F238E27FC236}">
                <a16:creationId xmlns:a16="http://schemas.microsoft.com/office/drawing/2014/main" id="{B05E054E-2991-4A3D-8DDE-D087A7A5E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870422"/>
            <a:ext cx="4413382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Perceived addiction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‘A LITTLE’ OR ‘VERY ADDICTED’, 2019</a:t>
            </a:r>
            <a:endParaRPr kumimoji="0" lang="en-CA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4D2AFFD4-2C69-4506-8902-E67D7301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07" y="5331174"/>
            <a:ext cx="12982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&lt;2 % Nicotine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26A19BE1-3333-4D81-A356-BCD73CFFB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020669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AOR=4.6 95%CI=3.6-6.0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972827C4-C950-4369-9750-2ACDDE37A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909" y="5331173"/>
            <a:ext cx="1222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≥ 2% Nicotine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FDB33943-950C-43BC-AA6E-F34046FDA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09" y="5331174"/>
            <a:ext cx="2285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nicotine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DK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610294-1697-4836-9F8F-DC2DF9DB06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4" r="8600" b="7758"/>
          <a:stretch/>
        </p:blipFill>
        <p:spPr>
          <a:xfrm>
            <a:off x="3086100" y="2475663"/>
            <a:ext cx="2971800" cy="2890506"/>
          </a:xfrm>
          <a:prstGeom prst="rect">
            <a:avLst/>
          </a:prstGeom>
        </p:spPr>
      </p:pic>
      <p:sp>
        <p:nvSpPr>
          <p:cNvPr id="13" name="Rectangle 4">
            <a:extLst>
              <a:ext uri="{FF2B5EF4-FFF2-40B4-BE49-F238E27FC236}">
                <a16:creationId xmlns:a16="http://schemas.microsoft.com/office/drawing/2014/main" id="{C072574B-EBC7-4149-8E9D-656427A31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862" y="258633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AOR=3.2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 95%CI=2.4-4.1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AFBED096-4F2B-44C5-956C-F44C559A2D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272" y="6554450"/>
            <a:ext cx="83416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ADJUSTED ODDS RATIOS FORM  LOGISTIC REGRESSION MODELS ADJUSTED FOR COUNTRY, AGE GROUP, SEX, AND RACE/ETHNICITY.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E52FEF-BD97-4E01-B640-E2E29AC830D7}"/>
              </a:ext>
            </a:extLst>
          </p:cNvPr>
          <p:cNvSpPr/>
          <p:nvPr/>
        </p:nvSpPr>
        <p:spPr>
          <a:xfrm>
            <a:off x="762000" y="1953822"/>
            <a:ext cx="8229599" cy="3354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565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84"/>
    </mc:Choice>
    <mc:Fallback xmlns="">
      <p:transition spd="slow" advTm="17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EBD3C-C638-485F-8011-150810D01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14" r="8075" b="8871"/>
          <a:stretch/>
        </p:blipFill>
        <p:spPr>
          <a:xfrm>
            <a:off x="3075948" y="2514600"/>
            <a:ext cx="2992104" cy="2855636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A04CF55C-0DAA-49BF-A9C3-09CA4D875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900" y="5479828"/>
            <a:ext cx="12982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&lt;2 % Nicotine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AA830CCB-2A9D-4A2B-9E0B-ECC8A870E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1336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AOR=4.9 95%CI=3.7-6.4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7FE43AB9-6F0E-4B54-AE4E-46E084F66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6302" y="5479827"/>
            <a:ext cx="1222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≥ 2% Nicotine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C6BDA8CD-DBEC-49CD-A2BF-4A4196B4F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902" y="5479828"/>
            <a:ext cx="2285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nicotine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DK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46CD2F7E-7B3B-4A55-AA10-0B1EF08836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153" y="2814935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AOR=3.6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 95%CI=2.7-4.8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686ECCB2-3034-4FC7-AA18-4A1AA9131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6628" y="737424"/>
            <a:ext cx="341436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Urges to vape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WHO HAVE STRONG URGES TO USE ‘SEVERAL TIMES A DAY’ / ‘EVERY DAY OR MOST DAYS’, 2019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88902F96-AF4C-46B8-A74B-68EBDB22A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272" y="6554450"/>
            <a:ext cx="83416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ADJUSTED ODDS RATIOS FORM  LOGISTIC REGRESSION MODELS ADJUSTED FOR COUNTRY, AGE GROUP, SEX, AND RACE/ETHNICITY. </a:t>
            </a:r>
          </a:p>
        </p:txBody>
      </p:sp>
    </p:spTree>
    <p:extLst>
      <p:ext uri="{BB962C8B-B14F-4D97-AF65-F5344CB8AC3E}">
        <p14:creationId xmlns:p14="http://schemas.microsoft.com/office/powerpoint/2010/main" val="23989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0"/>
    </mc:Choice>
    <mc:Fallback xmlns="">
      <p:transition spd="slow" advTm="576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6E79D4A3-D918-43A0-A162-677E6A8A1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28588"/>
            <a:ext cx="129829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&lt;2 % Nicotine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E850B42-EA2B-454B-BF09-468A2F109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4902" y="5028588"/>
            <a:ext cx="12220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≥ 2% Nicotine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4AC4239-E6C1-4ABB-87BC-747D8149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087" y="5047459"/>
            <a:ext cx="2285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nicotine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 DK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D8113478-885F-4C98-805D-E8890C44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87148"/>
            <a:ext cx="66249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Vape more than 20 times per day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AMONG PAST 30 DAY VAPERS, 2019</a:t>
            </a:r>
            <a:endParaRPr kumimoji="0" lang="en-CA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F8918B-374C-464F-AE8D-53DD1F494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14" t="36439" r="8600" b="8661"/>
          <a:stretch/>
        </p:blipFill>
        <p:spPr>
          <a:xfrm>
            <a:off x="2590800" y="2590188"/>
            <a:ext cx="3962401" cy="2293816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29F51AD0-D873-48E2-972F-958504744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1272" y="6554450"/>
            <a:ext cx="834165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ADJUSTED ODDS RATIOS FORM  LOGISTIC REGRESSION MODELS ADJUSTED FOR COUNTRY, AGE GROUP, SEX, AND RACE/ETHNICITY. </a:t>
            </a:r>
          </a:p>
        </p:txBody>
      </p:sp>
    </p:spTree>
    <p:extLst>
      <p:ext uri="{BB962C8B-B14F-4D97-AF65-F5344CB8AC3E}">
        <p14:creationId xmlns:p14="http://schemas.microsoft.com/office/powerpoint/2010/main" val="3220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6"/>
    </mc:Choice>
    <mc:Fallback xmlns="">
      <p:transition spd="slow" advTm="1337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4A4206-3D0E-4A56-82B3-2304025A09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0" r="8828" b="8806"/>
          <a:stretch/>
        </p:blipFill>
        <p:spPr>
          <a:xfrm>
            <a:off x="2732393" y="2931730"/>
            <a:ext cx="3414364" cy="3102822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61E61121-D556-4F60-8B05-1A8106FB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6867" y="6171970"/>
            <a:ext cx="12982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UUL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53CF1C6C-05D0-4AF9-9FB6-D54FECDCB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793" y="6113700"/>
            <a:ext cx="16001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Non-JUUL salts brands</a:t>
            </a:r>
            <a:endParaRPr kumimoji="0" lang="en-CA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37736C61-ACA7-43A3-B0DB-557DB0D78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1528" y="6090041"/>
            <a:ext cx="228599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nicotine 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Salts or JUUL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F1D7B03B-3116-4934-8E45-B309EE429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9131" y="2588004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AOR=4.1 95%CI=3.1-5.6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C32C673F-5071-4DDF-85E4-7F253F081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7426" y="3482644"/>
            <a:ext cx="1600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AOR=1.5</a:t>
            </a:r>
          </a:p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 95%CI=1.1-1.9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70545FA6-8969-43AB-9142-1F394CF87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6055" y="1442112"/>
            <a:ext cx="3414364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Urges to vape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WHO HAVE STRONG URGES TO USE ‘SEVERAL TIMES A DAY’ / ‘EVERY DAY OR MOST DAYS’</a:t>
            </a:r>
          </a:p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B2F1BE-B56E-4F45-B3E4-9AE380A039C2}"/>
              </a:ext>
            </a:extLst>
          </p:cNvPr>
          <p:cNvSpPr/>
          <p:nvPr/>
        </p:nvSpPr>
        <p:spPr>
          <a:xfrm>
            <a:off x="4939131" y="2588004"/>
            <a:ext cx="1374662" cy="417202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20511D-EEE2-422E-9DFA-F868443B9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28" y="92879"/>
            <a:ext cx="83727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Dependence indicators equally high or higher for non-JUUL nicotine salt products.</a:t>
            </a:r>
            <a:endParaRPr kumimoji="0" lang="en-CA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4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1"/>
    </mc:Choice>
    <mc:Fallback xmlns="">
      <p:transition spd="slow" advTm="2502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VAPE CLOUD">
            <a:extLst>
              <a:ext uri="{FF2B5EF4-FFF2-40B4-BE49-F238E27FC236}">
                <a16:creationId xmlns:a16="http://schemas.microsoft.com/office/drawing/2014/main" id="{A1E628AD-8E4F-4383-B9B2-448BFF57DBE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600200" y="3905008"/>
            <a:ext cx="12115800" cy="3350419"/>
          </a:xfrm>
          <a:prstGeom prst="rect">
            <a:avLst/>
          </a:prstGeom>
          <a:noFill/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B4EA7565-06CA-4B97-A0F9-DCC5104B5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371600"/>
            <a:ext cx="754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36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Why has youth vaping increased more in North America than England?</a:t>
            </a:r>
            <a:endParaRPr lang="en-CA" altLang="en-US" sz="3600" b="1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63B810-E2D7-44BB-96C9-45108D2A0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743" y="2985348"/>
            <a:ext cx="7620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6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Different marketing.</a:t>
            </a:r>
            <a:endParaRPr lang="en-CA" altLang="en-US" sz="66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46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A87B385-5F24-4005-9110-B0221232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57200"/>
            <a:ext cx="8238959" cy="141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 the last 30 days, how often have you noticed things that promote e-cigarettes?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% OFTEN OR VERY OFTEN</a:t>
            </a:r>
            <a:endParaRPr kumimoji="0" lang="en-CA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6BDFB4-2E01-44CD-BE09-3EDD42C6D6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62"/>
          <a:stretch/>
        </p:blipFill>
        <p:spPr>
          <a:xfrm>
            <a:off x="1488735" y="2046414"/>
            <a:ext cx="6633090" cy="3846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F61961-E349-4B73-B7E4-0F8143D67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338"/>
          <a:stretch/>
        </p:blipFill>
        <p:spPr>
          <a:xfrm>
            <a:off x="565999" y="2106880"/>
            <a:ext cx="868921" cy="27129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E0CAC5-2E4B-4CAC-9800-264D0E267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6809" y="5499553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</a:t>
            </a:r>
            <a:endParaRPr kumimoji="0" lang="en-CA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082EF7-4951-4B37-928E-C7872B233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0291" y="5499553"/>
            <a:ext cx="156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B32447A-7CFF-4B0A-8FCF-54F5F77D6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480" y="5499553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</a:t>
            </a:r>
            <a:endParaRPr kumimoji="0" lang="en-CA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95E737-6373-49E7-82B0-9564DD4DF7C5}"/>
              </a:ext>
            </a:extLst>
          </p:cNvPr>
          <p:cNvSpPr/>
          <p:nvPr/>
        </p:nvSpPr>
        <p:spPr>
          <a:xfrm>
            <a:off x="1972009" y="2141445"/>
            <a:ext cx="5867400" cy="3089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2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>
            <a:extLst>
              <a:ext uri="{FF2B5EF4-FFF2-40B4-BE49-F238E27FC236}">
                <a16:creationId xmlns:a16="http://schemas.microsoft.com/office/drawing/2014/main" id="{8A337E4A-1CF9-41B6-86DB-C213D9462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9700" y="631112"/>
            <a:ext cx="71628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 the last 30 days, how often have you noticed things that promote e-cigarettes/vaping?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% OFTEN OR VERY OFTEN </a:t>
            </a:r>
            <a:r>
              <a:rPr kumimoji="0" lang="en-CA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</a:t>
            </a:r>
            <a:r>
              <a:rPr kumimoji="0" lang="en-CA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en-CA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N=4,135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E331FE01-9C00-445E-887E-45C9F4B6B1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304800" y="762000"/>
            <a:ext cx="872762" cy="63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12E0F81-2C2D-411A-B0C0-56A178E14701}"/>
              </a:ext>
            </a:extLst>
          </p:cNvPr>
          <p:cNvCxnSpPr/>
          <p:nvPr/>
        </p:nvCxnSpPr>
        <p:spPr>
          <a:xfrm>
            <a:off x="1476132" y="1827412"/>
            <a:ext cx="678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>
            <a:extLst>
              <a:ext uri="{FF2B5EF4-FFF2-40B4-BE49-F238E27FC236}">
                <a16:creationId xmlns:a16="http://schemas.microsoft.com/office/drawing/2014/main" id="{8A992825-F329-4E4D-8D23-24850B3207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0205" y="4691163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High restrictions</a:t>
            </a:r>
            <a:endParaRPr kumimoji="0" lang="en-CA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031E6239-83DC-41FF-959E-E0A787E6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6081" y="4691163"/>
            <a:ext cx="15619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Low restrictions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D78549-E9E1-4810-A2CC-92433F1868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" t="14053" r="3462" b="14051"/>
          <a:stretch/>
        </p:blipFill>
        <p:spPr>
          <a:xfrm>
            <a:off x="1679333" y="2252765"/>
            <a:ext cx="5251934" cy="2438398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5F06F596-0FEB-47C5-9935-EC26AA35C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4697518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Moderate restrictions</a:t>
            </a:r>
            <a:endParaRPr kumimoji="0" lang="en-CA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790C9333-CF7B-40B2-A55A-64BB5D4FD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799" y="5472991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QC, MB, NS, PEI</a:t>
            </a:r>
            <a:endParaRPr kumimoji="0" lang="en-CA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FA0C31A-1523-4A90-98D7-2E086B1E68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0" y="5472991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BC, NF, NB, ON </a:t>
            </a:r>
            <a:endParaRPr kumimoji="0" lang="en-CA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B86FE751-63DF-474F-A7E1-2043F49B5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199" y="5472990"/>
            <a:ext cx="1371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SK, AB</a:t>
            </a:r>
            <a:endParaRPr kumimoji="0" lang="en-CA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2FAC84D-7376-48F3-9D7A-3A1B2AC30189}"/>
              </a:ext>
            </a:extLst>
          </p:cNvPr>
          <p:cNvSpPr/>
          <p:nvPr/>
        </p:nvSpPr>
        <p:spPr>
          <a:xfrm>
            <a:off x="1627513" y="2292418"/>
            <a:ext cx="5251934" cy="2418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83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A5AB60C-F0CD-42BA-B9CE-D8E866301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685800"/>
            <a:ext cx="727710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 the last 30 days, how often have you noticed things that promote e-cigarettes/vaping?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% OFTEN OR VERY OFTEN</a:t>
            </a:r>
            <a:endParaRPr kumimoji="0" lang="en-CA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CD0B5-4970-4054-AA1A-B84826526A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92"/>
          <a:stretch/>
        </p:blipFill>
        <p:spPr>
          <a:xfrm>
            <a:off x="1676400" y="2297819"/>
            <a:ext cx="6019800" cy="35643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81C301-EFBD-40B8-AB4A-E12474FB77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300" b="48149"/>
          <a:stretch/>
        </p:blipFill>
        <p:spPr>
          <a:xfrm>
            <a:off x="762001" y="2360465"/>
            <a:ext cx="871969" cy="1447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E50528-139E-488B-85CE-86164CACB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38" r="84300" b="26317"/>
          <a:stretch/>
        </p:blipFill>
        <p:spPr>
          <a:xfrm>
            <a:off x="762001" y="3775195"/>
            <a:ext cx="871969" cy="381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7C445E-E00E-4D49-91EB-903711C2D7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22" r="84300" b="37233"/>
          <a:stretch/>
        </p:blipFill>
        <p:spPr>
          <a:xfrm>
            <a:off x="762001" y="4079995"/>
            <a:ext cx="871969" cy="38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58BA3-CC16-464A-9630-0C2FCBC6B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54" r="84300" b="5459"/>
          <a:stretch/>
        </p:blipFill>
        <p:spPr>
          <a:xfrm>
            <a:off x="762001" y="4384797"/>
            <a:ext cx="871969" cy="658608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9A5AA5B2-F7B9-423B-A480-D04835D0F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1669" y="5643869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</a:t>
            </a:r>
            <a:endParaRPr kumimoji="0" lang="en-CA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875853F8-F9FC-439B-9D28-1FCA8F2F0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1" y="5643869"/>
            <a:ext cx="156191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7E7EC0CD-AD61-410E-B92B-06BB2AEAB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2471" y="5643869"/>
            <a:ext cx="137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</a:t>
            </a:r>
            <a:endParaRPr kumimoji="0" lang="en-CA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3575C1-A247-4842-BC26-25C8D6B6CE20}"/>
              </a:ext>
            </a:extLst>
          </p:cNvPr>
          <p:cNvCxnSpPr/>
          <p:nvPr/>
        </p:nvCxnSpPr>
        <p:spPr>
          <a:xfrm>
            <a:off x="1066800" y="1948454"/>
            <a:ext cx="678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73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>
            <a:extLst>
              <a:ext uri="{FF2B5EF4-FFF2-40B4-BE49-F238E27FC236}">
                <a16:creationId xmlns:a16="http://schemas.microsoft.com/office/drawing/2014/main" id="{7EFFC6CE-A44F-433A-BC02-4B156D778A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143000"/>
            <a:ext cx="5943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Trends in youth vaping across countries</a:t>
            </a:r>
            <a:endParaRPr lang="en-CA" altLang="en-US" sz="48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5872095" y="2109838"/>
            <a:ext cx="559804" cy="40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6553202" y="2066268"/>
            <a:ext cx="506993" cy="44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71750" t="11334" r="4250" b="57110"/>
          <a:stretch/>
        </p:blipFill>
        <p:spPr>
          <a:xfrm>
            <a:off x="7204666" y="2128904"/>
            <a:ext cx="520997" cy="3853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BBD7BD-1135-46D4-86AE-D3E489EC7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74" t="20371" r="27499" b="7037"/>
          <a:stretch/>
        </p:blipFill>
        <p:spPr>
          <a:xfrm>
            <a:off x="1333500" y="3048000"/>
            <a:ext cx="6477000" cy="6811766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9" name="Picture 8" descr="itc-logo-blue.png">
            <a:extLst>
              <a:ext uri="{FF2B5EF4-FFF2-40B4-BE49-F238E27FC236}">
                <a16:creationId xmlns:a16="http://schemas.microsoft.com/office/drawing/2014/main" id="{3E936140-69CB-4054-9209-D4BADCEB010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6400801"/>
            <a:ext cx="381000" cy="269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33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25"/>
    </mc:Choice>
    <mc:Fallback xmlns="">
      <p:transition spd="slow" advTm="1312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CA2FD318-A7C4-40A1-A0AC-FD574303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10618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2016</a:t>
            </a:r>
            <a:endParaRPr kumimoji="0" lang="en-CA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1BBC6D-9054-4E26-821F-54B536D25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6106180"/>
            <a:ext cx="1371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</a:t>
            </a:r>
            <a:endParaRPr kumimoji="0" lang="en-CA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227B9-40D5-4D2C-91CA-2A79CC270F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3" t="13965" r="14756" b="16195"/>
          <a:stretch/>
        </p:blipFill>
        <p:spPr>
          <a:xfrm>
            <a:off x="1295237" y="3038183"/>
            <a:ext cx="6553525" cy="3134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AD8E08-8C7B-4C06-BA5B-7CE6DA88B7F4}"/>
              </a:ext>
            </a:extLst>
          </p:cNvPr>
          <p:cNvSpPr/>
          <p:nvPr/>
        </p:nvSpPr>
        <p:spPr>
          <a:xfrm>
            <a:off x="1676401" y="638556"/>
            <a:ext cx="65535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Noticing e-cigarette marketing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Adults smokers and former smokers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ITC ADULT SURVEY -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NOTICING E-CIGARETTE MARKETING ON TELEVISION, RADIO, POSTERS, BILLBOARDS, NEWSPAPERS OR MAGAZINES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C9CD5C-E65F-4B77-8F2E-08D62D619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1676400" y="2580983"/>
            <a:ext cx="4153622" cy="2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387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4605CA-8926-4BEC-8AC4-A949822BDBF8}"/>
              </a:ext>
            </a:extLst>
          </p:cNvPr>
          <p:cNvSpPr/>
          <p:nvPr/>
        </p:nvSpPr>
        <p:spPr>
          <a:xfrm>
            <a:off x="1676400" y="914399"/>
            <a:ext cx="671766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Noticing e-cigarette marketing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Adults vs. youth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ITC ADULT SURVEY VS. 2018 ITC YOUTH TOBACCO AND VAPING SURVEY 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208B1-48C2-4073-AAF1-4F30008E5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50" t="11334" r="4250" b="57110"/>
          <a:stretch/>
        </p:blipFill>
        <p:spPr>
          <a:xfrm>
            <a:off x="914400" y="1108839"/>
            <a:ext cx="540334" cy="399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FA8B8-4FF6-48F5-BF02-BF9DF7DAD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8" t="14216" r="2721" b="3992"/>
          <a:stretch/>
        </p:blipFill>
        <p:spPr>
          <a:xfrm>
            <a:off x="450266" y="3581399"/>
            <a:ext cx="8339137" cy="2590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F40EE-B817-4E5F-911B-F0E59B26E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5" t="93453" r="32214" b="-341"/>
          <a:stretch/>
        </p:blipFill>
        <p:spPr>
          <a:xfrm>
            <a:off x="2541003" y="2819399"/>
            <a:ext cx="6248400" cy="4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809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4605CA-8926-4BEC-8AC4-A949822BDBF8}"/>
              </a:ext>
            </a:extLst>
          </p:cNvPr>
          <p:cNvSpPr/>
          <p:nvPr/>
        </p:nvSpPr>
        <p:spPr>
          <a:xfrm>
            <a:off x="1321803" y="685800"/>
            <a:ext cx="74676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Noticing e-cigarette marketing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Times New Roman" panose="02020603050405020304" pitchFamily="18" charset="0"/>
                <a:cs typeface="+mn-cs"/>
              </a:rPr>
              <a:t>Adults smokers vs. youth ‘never smokers’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 ITC ADULT SURVEY VS. 2018 ITC YOUTH TOBACCO AND VAPING SURVEY 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208B1-48C2-4073-AAF1-4F30008E5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50" t="11334" r="4250" b="57110"/>
          <a:stretch/>
        </p:blipFill>
        <p:spPr>
          <a:xfrm>
            <a:off x="559803" y="880240"/>
            <a:ext cx="540334" cy="399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8FA8B8-4FF6-48F5-BF02-BF9DF7DAD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38" t="14216" r="2721" b="3992"/>
          <a:stretch/>
        </p:blipFill>
        <p:spPr>
          <a:xfrm>
            <a:off x="450266" y="3581399"/>
            <a:ext cx="8339137" cy="2590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F40EE-B817-4E5F-911B-F0E59B26E2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825" t="93453" r="32214" b="-341"/>
          <a:stretch/>
        </p:blipFill>
        <p:spPr>
          <a:xfrm>
            <a:off x="2541003" y="2819399"/>
            <a:ext cx="6248400" cy="4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06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7B4F98B-D1B0-499A-89D5-8882F9A28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42593" r="34999" b="18889"/>
          <a:stretch/>
        </p:blipFill>
        <p:spPr>
          <a:xfrm>
            <a:off x="1981201" y="3403600"/>
            <a:ext cx="5011615" cy="289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C7402-AB9F-457D-B7BC-955DABFB8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00" t="23333" r="34999" b="61852"/>
          <a:stretch/>
        </p:blipFill>
        <p:spPr>
          <a:xfrm>
            <a:off x="1981200" y="2186874"/>
            <a:ext cx="5096608" cy="1132579"/>
          </a:xfrm>
          <a:prstGeom prst="rect">
            <a:avLst/>
          </a:prstGeom>
        </p:spPr>
      </p:pic>
      <p:pic>
        <p:nvPicPr>
          <p:cNvPr id="11" name="Picture 2" descr="Brand New: New Logo for Rolling Stone by Jim Parkinson">
            <a:extLst>
              <a:ext uri="{FF2B5EF4-FFF2-40B4-BE49-F238E27FC236}">
                <a16:creationId xmlns:a16="http://schemas.microsoft.com/office/drawing/2014/main" id="{A95E05A1-B4F9-4F64-8E3C-6D386E894E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39983" r="2500" b="39983"/>
          <a:stretch/>
        </p:blipFill>
        <p:spPr bwMode="auto">
          <a:xfrm>
            <a:off x="2048608" y="1815027"/>
            <a:ext cx="914400" cy="16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CEFE1E9-DAF2-40ED-9634-3424530358E6}"/>
              </a:ext>
            </a:extLst>
          </p:cNvPr>
          <p:cNvSpPr/>
          <p:nvPr/>
        </p:nvSpPr>
        <p:spPr>
          <a:xfrm>
            <a:off x="1096107" y="6586380"/>
            <a:ext cx="6781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10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HTTPS://WWW.ROLLINGSTONE.COM/CULTURE/CULTURE-NEWS/FDA-VAPE-BAN-FLAVORED-FRUIT-MINT-CARTRIDGES-933072/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B9AFB8D0-9FB5-457E-AAD5-10EF3CA63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17277"/>
            <a:ext cx="8229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Impact of US flavor restrictions?</a:t>
            </a:r>
            <a:endParaRPr lang="en-CA" altLang="en-US" sz="4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3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57"/>
    </mc:Choice>
    <mc:Fallback xmlns="">
      <p:transition spd="slow" advTm="2615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>
            <a:extLst>
              <a:ext uri="{FF2B5EF4-FFF2-40B4-BE49-F238E27FC236}">
                <a16:creationId xmlns:a16="http://schemas.microsoft.com/office/drawing/2014/main" id="{DB0D7F38-20CA-43BD-A253-06F217A82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96176"/>
            <a:ext cx="7105764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44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‘Usual’ e-cigarette flavors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TOP 5 FLAVORS US ONLY - PAST 30-DAY VAPERS , AGE 16 -19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97E9063E-B240-48C6-B362-8733FB86F3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80" y="628935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F7D6EB1-6EEF-4B64-B087-BFD187546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391" y="627950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1D2542E-667F-430A-B840-E8F173FEB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720" y="6281044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83E258CB-E5E3-4AC3-B350-67F78F7AA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1" y="6279499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102FADAC-E7CD-414B-B2AE-426CFFC376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412" y="62893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9101F5B6-FCCD-4949-8A12-44077B0969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980895" y="570091"/>
            <a:ext cx="525811" cy="4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9AAD96-4CAA-42AF-A621-0184C1FCA6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2" b="1"/>
          <a:stretch/>
        </p:blipFill>
        <p:spPr>
          <a:xfrm>
            <a:off x="622756" y="1784942"/>
            <a:ext cx="7898489" cy="449455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F0AB4C9-1E37-4716-BCE5-28D546083824}"/>
              </a:ext>
            </a:extLst>
          </p:cNvPr>
          <p:cNvSpPr/>
          <p:nvPr/>
        </p:nvSpPr>
        <p:spPr>
          <a:xfrm>
            <a:off x="-390492" y="2577658"/>
            <a:ext cx="9924982" cy="37145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3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7"/>
    </mc:Choice>
    <mc:Fallback xmlns="">
      <p:transition spd="slow" advTm="3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1BBCCCC-38AD-4CB2-B6D2-E51E8E715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013" y="3429000"/>
            <a:ext cx="2925974" cy="25358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6E6E2BF-3738-43D9-B52C-5058B9BE775A}"/>
              </a:ext>
            </a:extLst>
          </p:cNvPr>
          <p:cNvGrpSpPr/>
          <p:nvPr/>
        </p:nvGrpSpPr>
        <p:grpSpPr>
          <a:xfrm>
            <a:off x="3200400" y="5791200"/>
            <a:ext cx="2630880" cy="289838"/>
            <a:chOff x="333990" y="4953000"/>
            <a:chExt cx="2630880" cy="289838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E3E0A109-E95E-4A56-960D-3C5D1BB99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990" y="4953000"/>
              <a:ext cx="8852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2017</a:t>
              </a:r>
            </a:p>
          </p:txBody>
        </p:sp>
        <p:sp>
          <p:nvSpPr>
            <p:cNvPr id="28" name="Rectangle 4">
              <a:extLst>
                <a:ext uri="{FF2B5EF4-FFF2-40B4-BE49-F238E27FC236}">
                  <a16:creationId xmlns:a16="http://schemas.microsoft.com/office/drawing/2014/main" id="{7065427F-F250-4D34-BA7F-A0CDA53C7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379" y="4953000"/>
              <a:ext cx="5258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2018</a:t>
              </a:r>
            </a:p>
          </p:txBody>
        </p:sp>
        <p:sp>
          <p:nvSpPr>
            <p:cNvPr id="29" name="Rectangle 4">
              <a:extLst>
                <a:ext uri="{FF2B5EF4-FFF2-40B4-BE49-F238E27FC236}">
                  <a16:creationId xmlns:a16="http://schemas.microsoft.com/office/drawing/2014/main" id="{C4EC89C1-47E9-4656-B36D-E85356C42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145" y="4960759"/>
              <a:ext cx="6139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2019</a:t>
              </a:r>
            </a:p>
          </p:txBody>
        </p:sp>
        <p:sp>
          <p:nvSpPr>
            <p:cNvPr id="30" name="Rectangle 4">
              <a:extLst>
                <a:ext uri="{FF2B5EF4-FFF2-40B4-BE49-F238E27FC236}">
                  <a16:creationId xmlns:a16="http://schemas.microsoft.com/office/drawing/2014/main" id="{D5E60EB8-B8AC-4A97-BF5F-DB4751C7A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841" y="4965839"/>
              <a:ext cx="6910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2020*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ADEFD0C-FE12-400B-BD4F-3B2947C8E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473381"/>
            <a:ext cx="2877825" cy="24941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76117C-8183-459E-AEEB-DFB3FB26A8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77"/>
          <a:stretch/>
        </p:blipFill>
        <p:spPr>
          <a:xfrm>
            <a:off x="6348682" y="3436203"/>
            <a:ext cx="2642918" cy="2541564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FD0A196D-DF2D-47A7-8234-56BEF6E6CE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1313196" y="2979003"/>
            <a:ext cx="580580" cy="4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874BD49E-9519-401E-B29A-77EE13229F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4262420" y="2971800"/>
            <a:ext cx="525811" cy="4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D70904B-D465-43EF-879D-31C88313D28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750" t="11334" r="4250" b="57110"/>
          <a:stretch/>
        </p:blipFill>
        <p:spPr>
          <a:xfrm>
            <a:off x="7281470" y="3020457"/>
            <a:ext cx="540334" cy="39962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D3FCA4F-CF1B-481B-B666-7794CF665BA6}"/>
              </a:ext>
            </a:extLst>
          </p:cNvPr>
          <p:cNvGrpSpPr/>
          <p:nvPr/>
        </p:nvGrpSpPr>
        <p:grpSpPr>
          <a:xfrm>
            <a:off x="314286" y="5755588"/>
            <a:ext cx="2630880" cy="289838"/>
            <a:chOff x="333990" y="4953000"/>
            <a:chExt cx="2630880" cy="289838"/>
          </a:xfrm>
        </p:grpSpPr>
        <p:sp>
          <p:nvSpPr>
            <p:cNvPr id="18" name="Rectangle 4">
              <a:extLst>
                <a:ext uri="{FF2B5EF4-FFF2-40B4-BE49-F238E27FC236}">
                  <a16:creationId xmlns:a16="http://schemas.microsoft.com/office/drawing/2014/main" id="{E7512A16-DB9D-4304-9370-F471D9DE3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990" y="4953000"/>
              <a:ext cx="8852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2017</a:t>
              </a:r>
            </a:p>
          </p:txBody>
        </p:sp>
        <p:sp>
          <p:nvSpPr>
            <p:cNvPr id="19" name="Rectangle 4">
              <a:extLst>
                <a:ext uri="{FF2B5EF4-FFF2-40B4-BE49-F238E27FC236}">
                  <a16:creationId xmlns:a16="http://schemas.microsoft.com/office/drawing/2014/main" id="{832D38CA-799D-4128-BC4F-EBBA6E3AC3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379" y="4953000"/>
              <a:ext cx="5258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2018</a:t>
              </a:r>
            </a:p>
          </p:txBody>
        </p:sp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8CDA7F8D-4B0A-45A9-814E-E6A0FCF7B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145" y="4960759"/>
              <a:ext cx="6139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2019</a:t>
              </a:r>
            </a:p>
          </p:txBody>
        </p: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C6A927A4-9B24-4ACA-9742-A9831C0BE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841" y="4965839"/>
              <a:ext cx="6910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2020*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49E0F3F-CB2E-40F9-A622-A84138C98A9E}"/>
              </a:ext>
            </a:extLst>
          </p:cNvPr>
          <p:cNvGrpSpPr/>
          <p:nvPr/>
        </p:nvGrpSpPr>
        <p:grpSpPr>
          <a:xfrm>
            <a:off x="6204045" y="5806162"/>
            <a:ext cx="2630880" cy="289838"/>
            <a:chOff x="333990" y="4953000"/>
            <a:chExt cx="2630880" cy="289838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1BFD8226-9A67-430F-AC07-B7A34A3173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990" y="4953000"/>
              <a:ext cx="8852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2017</a:t>
              </a:r>
            </a:p>
          </p:txBody>
        </p:sp>
        <p:sp>
          <p:nvSpPr>
            <p:cNvPr id="25" name="Rectangle 4">
              <a:extLst>
                <a:ext uri="{FF2B5EF4-FFF2-40B4-BE49-F238E27FC236}">
                  <a16:creationId xmlns:a16="http://schemas.microsoft.com/office/drawing/2014/main" id="{0B4E1943-AF4B-45F4-8681-A8829E5F8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379" y="4953000"/>
              <a:ext cx="5258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2018</a:t>
              </a:r>
            </a:p>
          </p:txBody>
        </p:sp>
        <p:sp>
          <p:nvSpPr>
            <p:cNvPr id="31" name="Rectangle 4">
              <a:extLst>
                <a:ext uri="{FF2B5EF4-FFF2-40B4-BE49-F238E27FC236}">
                  <a16:creationId xmlns:a16="http://schemas.microsoft.com/office/drawing/2014/main" id="{E850C803-1487-46C8-98F7-D6A71D31EB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1145" y="4960759"/>
              <a:ext cx="61390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2019</a:t>
              </a:r>
            </a:p>
          </p:txBody>
        </p:sp>
        <p:sp>
          <p:nvSpPr>
            <p:cNvPr id="32" name="Rectangle 4">
              <a:extLst>
                <a:ext uri="{FF2B5EF4-FFF2-40B4-BE49-F238E27FC236}">
                  <a16:creationId xmlns:a16="http://schemas.microsoft.com/office/drawing/2014/main" id="{3B47C2E4-4B3F-4284-91CF-68C29AE425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3841" y="4965839"/>
              <a:ext cx="69102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FFFF"/>
                </a:buClr>
                <a:buSzPct val="70000"/>
                <a:buFontTx/>
                <a:buNone/>
                <a:tabLst/>
                <a:defRPr/>
              </a:pPr>
              <a:r>
                <a:rPr kumimoji="0" lang="en-CA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MS PGothic" panose="020B0600070205080204" pitchFamily="34" charset="-128"/>
                  <a:cs typeface="Calibri" panose="020F0502020204030204" pitchFamily="34" charset="0"/>
                </a:rPr>
                <a:t>2020*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9879280D-2C8F-41C5-919C-A32896D1607F}"/>
              </a:ext>
            </a:extLst>
          </p:cNvPr>
          <p:cNvSpPr/>
          <p:nvPr/>
        </p:nvSpPr>
        <p:spPr>
          <a:xfrm>
            <a:off x="949784" y="6459087"/>
            <a:ext cx="84247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HAMMOND D, ET AL. E-CIGARETTE FLAVOURS AND DEVICE TYPES: THE IMPACT OF FLAVOUR RESTRICTIONS IN THE US. OCTOBER, 2020.</a:t>
            </a:r>
          </a:p>
        </p:txBody>
      </p:sp>
      <p:sp>
        <p:nvSpPr>
          <p:cNvPr id="35" name="Rectangle 4">
            <a:extLst>
              <a:ext uri="{FF2B5EF4-FFF2-40B4-BE49-F238E27FC236}">
                <a16:creationId xmlns:a16="http://schemas.microsoft.com/office/drawing/2014/main" id="{E2388B38-3C52-4613-B1C4-B37815883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236" y="1447800"/>
            <a:ext cx="5124564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Fruit flavored e-cigarettes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‘USUAL’ E-CIGARETTRE FLAVOR - PAST 30-DAY VAPERS, AGE 16 -19</a:t>
            </a:r>
            <a:endParaRPr kumimoji="0" lang="en-CA" alt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9143EBF6-103E-4105-82F0-892285937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7512" y="340700"/>
            <a:ext cx="629390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Which country banned fruit flavor in cartridges in 2020?</a:t>
            </a:r>
            <a:endParaRPr kumimoji="0" lang="en-CA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817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4">
            <a:extLst>
              <a:ext uri="{FF2B5EF4-FFF2-40B4-BE49-F238E27FC236}">
                <a16:creationId xmlns:a16="http://schemas.microsoft.com/office/drawing/2014/main" id="{ED1DD89A-67A1-4BBE-A4F4-F53C41C37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86710"/>
            <a:ext cx="10321212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Usual e-cigarette flavor - </a:t>
            </a:r>
            <a:r>
              <a:rPr lang="en-CA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Candy or dessert</a:t>
            </a:r>
            <a:endParaRPr lang="en-CA" altLang="en-US" sz="32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VAPERS , AGE 16 -19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11F5AAAD-C426-4980-9771-5A6FEDD1F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546" y="59996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3F99FB7C-5E56-411F-8061-38490F142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0655" y="59996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F6CD2E73-935F-4E30-927E-F599E5613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0200" y="5998113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C33D3D3D-2212-468F-B95C-E541D198F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6000844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3D28326B-88F2-45EA-A944-626D77813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599811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9F09A1-A7B0-41DB-8BB6-A29238FC80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7" t="10530" r="32678" b="82891"/>
          <a:stretch/>
        </p:blipFill>
        <p:spPr>
          <a:xfrm>
            <a:off x="657090" y="1676401"/>
            <a:ext cx="4139622" cy="2956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3AB5E84-0E8C-4305-BE3E-BEE632986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514599"/>
            <a:ext cx="8199867" cy="348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9"/>
    </mc:Choice>
    <mc:Fallback xmlns="">
      <p:transition spd="slow" advTm="21699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4">
            <a:extLst>
              <a:ext uri="{FF2B5EF4-FFF2-40B4-BE49-F238E27FC236}">
                <a16:creationId xmlns:a16="http://schemas.microsoft.com/office/drawing/2014/main" id="{B71C579D-4F83-4B83-9B54-EAA939481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96" y="589027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54662AA-7DA3-49B1-A1F9-98EA92752E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827" y="5896303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E1A1B20B-2932-45E8-9370-29F878D60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88656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8D370048-A8A3-4A1A-9725-041C25F64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86740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E1D361C9-EB9C-4078-809E-CA2D0CB3C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58321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D82D40EE-00B9-49E5-9236-0B08779FC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519809"/>
            <a:ext cx="10363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Usual e-cigarette flavor - </a:t>
            </a:r>
            <a:r>
              <a:rPr lang="en-CA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Menthol or mint 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VAPERS , AGE 16 -19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E8F1051-9A0D-40AB-8AD6-B316B5697A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7" t="10530" r="32678" b="82891"/>
          <a:stretch/>
        </p:blipFill>
        <p:spPr>
          <a:xfrm>
            <a:off x="657090" y="1676401"/>
            <a:ext cx="4139622" cy="2956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9C9EAE-FBF0-4690-A5AD-EF0956E7E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18" y="2477018"/>
            <a:ext cx="7889782" cy="332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6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1"/>
    </mc:Choice>
    <mc:Fallback xmlns="">
      <p:transition spd="slow" advTm="1840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4">
            <a:extLst>
              <a:ext uri="{FF2B5EF4-FFF2-40B4-BE49-F238E27FC236}">
                <a16:creationId xmlns:a16="http://schemas.microsoft.com/office/drawing/2014/main" id="{E2388B38-3C52-4613-B1C4-B37815883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488" y="461800"/>
            <a:ext cx="7730411" cy="1269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endParaRPr lang="en-US" altLang="en-US" sz="30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Mint vs. menthol </a:t>
            </a:r>
            <a:r>
              <a:rPr lang="en-US" altLang="en-US" sz="3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flavored e-cigarettes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 2020 </a:t>
            </a: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‘USUAL’ E-CIGARETTRE FLAVOR AMONG PAST 30-DAY VAPERS, AGE 16 -19</a:t>
            </a:r>
            <a:endParaRPr lang="en-CA" altLang="en-US" sz="21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FE00CFF4-45F3-4375-ABD3-090843E8A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7594" y="5813195"/>
            <a:ext cx="885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MENTHOL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93AEB69A-76AE-4404-912C-C4FF82F78F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0736" y="5813195"/>
            <a:ext cx="5967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MINT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9142879F-E650-4BF9-A2AB-B456AFD964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2190099" y="2332809"/>
            <a:ext cx="580580" cy="4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61F45176-3959-47DF-9969-DEA60C86A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4255090" y="2286000"/>
            <a:ext cx="525811" cy="4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4F55FC-F8DD-41E8-9094-BF64B8B445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50" t="11334" r="4250" b="57110"/>
          <a:stretch/>
        </p:blipFill>
        <p:spPr>
          <a:xfrm>
            <a:off x="6297965" y="2346462"/>
            <a:ext cx="540334" cy="399622"/>
          </a:xfrm>
          <a:prstGeom prst="rect">
            <a:avLst/>
          </a:prstGeom>
        </p:spPr>
      </p:pic>
      <p:sp>
        <p:nvSpPr>
          <p:cNvPr id="22" name="Rectangle 4">
            <a:extLst>
              <a:ext uri="{FF2B5EF4-FFF2-40B4-BE49-F238E27FC236}">
                <a16:creationId xmlns:a16="http://schemas.microsoft.com/office/drawing/2014/main" id="{D6646AF9-4710-4027-9C19-D98606104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089" y="5819003"/>
            <a:ext cx="885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MENTHOL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489E0F59-806D-4B0B-8F24-278E8EB45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231" y="5819003"/>
            <a:ext cx="5967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MINT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462A1384-508F-4E41-B6D7-955FDF0F5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489" y="5819003"/>
            <a:ext cx="88521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MENTHOL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3DF7BF09-B656-43F1-9557-DFD8FB5171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631" y="5819003"/>
            <a:ext cx="5967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MINT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0FFBBC0-2D9C-4716-B884-29DAC1DF91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400" y="2746085"/>
            <a:ext cx="6527115" cy="306095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06FE38-24A3-44B3-BAC1-8348233A4275}"/>
              </a:ext>
            </a:extLst>
          </p:cNvPr>
          <p:cNvSpPr/>
          <p:nvPr/>
        </p:nvSpPr>
        <p:spPr>
          <a:xfrm>
            <a:off x="3946389" y="3200400"/>
            <a:ext cx="612568" cy="299761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26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43"/>
    </mc:Choice>
    <mc:Fallback xmlns="">
      <p:transition spd="slow" advTm="20143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tc-logo-blue.png">
            <a:extLst>
              <a:ext uri="{FF2B5EF4-FFF2-40B4-BE49-F238E27FC236}">
                <a16:creationId xmlns:a16="http://schemas.microsoft.com/office/drawing/2014/main" id="{A810B6F6-8365-43B9-8F47-3EC811EA971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1709583"/>
            <a:ext cx="638949" cy="420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VAPE CLOUD">
            <a:extLst>
              <a:ext uri="{FF2B5EF4-FFF2-40B4-BE49-F238E27FC236}">
                <a16:creationId xmlns:a16="http://schemas.microsoft.com/office/drawing/2014/main" id="{D95DBEF2-C3B7-49AB-96B8-24688A769C2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133600" y="3505200"/>
            <a:ext cx="12944475" cy="5281612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EC98C8-089C-4A3A-943D-DBA334BEB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828800"/>
            <a:ext cx="6858000" cy="191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endParaRPr lang="en-CA" altLang="en-US" sz="1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What types of products are youth using?</a:t>
            </a:r>
          </a:p>
        </p:txBody>
      </p:sp>
    </p:spTree>
    <p:extLst>
      <p:ext uri="{BB962C8B-B14F-4D97-AF65-F5344CB8AC3E}">
        <p14:creationId xmlns:p14="http://schemas.microsoft.com/office/powerpoint/2010/main" val="15027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"/>
    </mc:Choice>
    <mc:Fallback xmlns="">
      <p:transition spd="slow" advTm="1143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>
            <a:extLst>
              <a:ext uri="{FF2B5EF4-FFF2-40B4-BE49-F238E27FC236}">
                <a16:creationId xmlns:a16="http://schemas.microsoft.com/office/drawing/2014/main" id="{DC56940C-F4B1-4F1F-8270-FD3BEF7B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15" y="623775"/>
            <a:ext cx="68627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ITC Youth Surveys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Methods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82ACD0-D380-47BE-A0A4-8152444AB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15" y="1393215"/>
            <a:ext cx="8382000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975" indent="-180975">
              <a:lnSpc>
                <a:spcPct val="15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Repeat cross-sectional surveys</a:t>
            </a:r>
          </a:p>
          <a:p>
            <a:pPr marL="180975" indent="-180975">
              <a:lnSpc>
                <a:spcPct val="15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Ages 16 – 19</a:t>
            </a:r>
          </a:p>
          <a:p>
            <a:pPr marL="180975" indent="-180975">
              <a:lnSpc>
                <a:spcPct val="15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Nielsen non-probability samples</a:t>
            </a:r>
          </a:p>
          <a:p>
            <a:pPr marL="180975" indent="-180975">
              <a:lnSpc>
                <a:spcPct val="15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/>
            </a:pPr>
            <a:endParaRPr lang="en-CA" altLang="en-US" sz="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80975" indent="-180975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Weighted data </a:t>
            </a:r>
          </a:p>
          <a:p>
            <a:pPr marL="180975">
              <a:spcBef>
                <a:spcPts val="0"/>
              </a:spcBef>
              <a:buSzPct val="70000"/>
              <a:defRPr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Age, sex, geographic region, race (US), student status, school grades, smoking status (CA, US)*</a:t>
            </a:r>
          </a:p>
          <a:p>
            <a:pPr marL="180975">
              <a:spcBef>
                <a:spcPts val="0"/>
              </a:spcBef>
              <a:buSzPct val="70000"/>
              <a:defRPr/>
            </a:pPr>
            <a:r>
              <a:rPr lang="en-US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endParaRPr lang="en-CA" altLang="en-US" sz="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180975" indent="-180975"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</a:t>
            </a:r>
            <a:r>
              <a:rPr lang="en-CA" altLang="en-US" sz="2800" b="1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ame</a:t>
            </a: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methods across countries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8D2A167E-58DF-4C6F-B852-C5BC0CF51B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1435973" y="5279017"/>
            <a:ext cx="995206" cy="71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9000A880-79AD-441D-89A9-6EA5884B7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3665517" y="5202820"/>
            <a:ext cx="901320" cy="78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08F595-EA3E-4B94-9728-5EDF199CF4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750" t="11334" r="4250" b="57110"/>
          <a:stretch/>
        </p:blipFill>
        <p:spPr>
          <a:xfrm>
            <a:off x="5864623" y="5328119"/>
            <a:ext cx="926216" cy="6850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664AB92-1B3B-4195-AEE2-F4C709865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573" y="6359744"/>
            <a:ext cx="854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SzPct val="70000"/>
              <a:defRPr/>
            </a:pPr>
            <a:r>
              <a:rPr lang="en-US" alt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*WEIGHTED ON SMOKING STATUS IN THE US (NYTS) AND CANADA (CSTADS), AND RACE/ETHNICITY IN US ONLY.</a:t>
            </a:r>
          </a:p>
          <a:p>
            <a:pPr>
              <a:spcBef>
                <a:spcPts val="0"/>
              </a:spcBef>
              <a:buSzPct val="70000"/>
              <a:defRPr/>
            </a:pPr>
            <a:r>
              <a:rPr lang="en-CA" altLang="en-US" sz="1200" dirty="0">
                <a:solidFill>
                  <a:prstClr val="white">
                    <a:lumMod val="75000"/>
                  </a:prstClr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ITC YOUTH TECHNICAL REPORT AVAILABLE AT: HTTP://DAVIDHAMMOND.CA/PROJECTS/E-CIGARETTES/ITC-YOUTH-TOBACCO-ECIG/</a:t>
            </a:r>
          </a:p>
        </p:txBody>
      </p:sp>
    </p:spTree>
    <p:extLst>
      <p:ext uri="{BB962C8B-B14F-4D97-AF65-F5344CB8AC3E}">
        <p14:creationId xmlns:p14="http://schemas.microsoft.com/office/powerpoint/2010/main" val="39188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58"/>
    </mc:Choice>
    <mc:Fallback xmlns="">
      <p:transition spd="slow" advTm="32358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CB13BB5-0E16-4991-B675-0EBCFBE2F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8202"/>
            <a:ext cx="8001001" cy="4759275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42AA09D1-75A1-4972-AC43-C9CAE4E41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1394" y="276700"/>
            <a:ext cx="4950619" cy="86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Usual vape brand - </a:t>
            </a:r>
            <a:r>
              <a:rPr lang="en-US" alt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TOP 5 BRANDS AMONG PAST 30-DAY VAPERS, 2017-2020 </a:t>
            </a:r>
            <a:endParaRPr lang="en-CA" altLang="en-US" sz="21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5819FC31-8379-422A-A6C1-148D4E61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374" y="588561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A7803DEC-D3DE-4BE2-8606-A71EC2412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6495" y="5890961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1" name="Rectangle 4">
            <a:extLst>
              <a:ext uri="{FF2B5EF4-FFF2-40B4-BE49-F238E27FC236}">
                <a16:creationId xmlns:a16="http://schemas.microsoft.com/office/drawing/2014/main" id="{2C639511-AB70-498F-A852-9BDEBF5D3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289" y="594754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A9EF709F-728E-470A-9C61-120FB0B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19" y="5933754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23" name="Rectangle 4">
            <a:extLst>
              <a:ext uri="{FF2B5EF4-FFF2-40B4-BE49-F238E27FC236}">
                <a16:creationId xmlns:a16="http://schemas.microsoft.com/office/drawing/2014/main" id="{B39B03B2-63A7-452C-9CFB-A530FBEB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2083" y="5933753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B4EAEA12-8B6A-4F29-BD31-D1BC01473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1760190" y="378116"/>
            <a:ext cx="525811" cy="4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FD55504-49FB-40AF-871A-DF6302AB0F7F}"/>
              </a:ext>
            </a:extLst>
          </p:cNvPr>
          <p:cNvSpPr/>
          <p:nvPr/>
        </p:nvSpPr>
        <p:spPr>
          <a:xfrm>
            <a:off x="533401" y="1517670"/>
            <a:ext cx="8229599" cy="4304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CA">
              <a:solidFill>
                <a:prstClr val="white"/>
              </a:solidFill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77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56"/>
    </mc:Choice>
    <mc:Fallback xmlns="">
      <p:transition spd="slow" advTm="5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77FEF86-1A91-4150-A392-18DEB4807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85800"/>
            <a:ext cx="6942441" cy="86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Usual vape brand – </a:t>
            </a:r>
            <a:r>
              <a:rPr lang="en-US" alt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Puff Bar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VAPERS 2017-2020</a:t>
            </a: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273D6E07-459D-473E-B67A-F791888F5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991" y="5858581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2096C19-ADF3-47ED-9B1F-9DA962F26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396" y="585858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CE9E7572-F4D7-45F6-8D61-94B44D309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0096" y="585858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D9386E68-D06A-4DE4-81CA-C233A0BE8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0503" y="585858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22A82E26-DA24-4D53-9888-E3B78E2E3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0910" y="585858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27358E5-D040-4626-8B20-1BD87153D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426" y="2218603"/>
            <a:ext cx="6657975" cy="3524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FA85CB-5287-4A46-BA2F-B93A34D23A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1114426" y="2675803"/>
            <a:ext cx="4153622" cy="2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6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5"/>
    </mc:Choice>
    <mc:Fallback xmlns="">
      <p:transition spd="slow" advTm="16195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8A101C-6333-4B32-9ECE-A0DB22DD8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1" t="14118" r="2132" b="2157"/>
          <a:stretch/>
        </p:blipFill>
        <p:spPr>
          <a:xfrm>
            <a:off x="1102069" y="1961826"/>
            <a:ext cx="6975133" cy="4243879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D9E9C6E5-24CD-4DA5-9151-5982FC1BB4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594" y="304800"/>
            <a:ext cx="6840864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Usual vape brand - </a:t>
            </a:r>
            <a:r>
              <a:rPr lang="en-US" alt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JUUL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VAPERS 2017-2020</a:t>
            </a: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C8C350-6CED-4D94-AB11-BC64439C74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1045404" y="1555594"/>
            <a:ext cx="4153622" cy="296687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7BC2E0DA-AF72-44E0-BB53-33CACD985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069" y="6213159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35145168-F501-435C-8DAE-FFED11B73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523" y="62057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2F7EA3A8-691B-440F-8472-75C9EAE4C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458" y="621315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BC52CCF-EF49-4625-8DB4-652817D12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258" y="620570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A75E659D-8320-4A01-93F4-218E9008F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458" y="62057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</p:spTree>
    <p:extLst>
      <p:ext uri="{BB962C8B-B14F-4D97-AF65-F5344CB8AC3E}">
        <p14:creationId xmlns:p14="http://schemas.microsoft.com/office/powerpoint/2010/main" val="15770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5"/>
    </mc:Choice>
    <mc:Fallback xmlns="">
      <p:transition spd="slow" advTm="29525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">
            <a:extLst>
              <a:ext uri="{FF2B5EF4-FFF2-40B4-BE49-F238E27FC236}">
                <a16:creationId xmlns:a16="http://schemas.microsoft.com/office/drawing/2014/main" id="{8F2DCC8F-C000-4540-A6A6-C9EAA6E5A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041" y="535927"/>
            <a:ext cx="8499188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Type of e-cigarette device used ‘most often’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30-DAY VAPERS – US, AGE 16 -19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230AE516-6B67-413C-A71C-D5F8E62EB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11" y="5929451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060D17D-EC5E-4167-BA08-282B962EF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688" y="592790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63FD45E-D16C-4AFE-88A3-AB649577DB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35" y="592945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22EE84AF-820B-4143-8E75-4E36735FF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59" y="592790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E2A467C1-F771-47E1-B056-4AC6B3B49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881" y="59357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804E7CA-E8F4-4C76-A703-FC1787165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2991" r="5902" b="91479"/>
          <a:stretch/>
        </p:blipFill>
        <p:spPr>
          <a:xfrm>
            <a:off x="1755275" y="1632119"/>
            <a:ext cx="5943600" cy="2286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1F4D2C65-718E-49E2-8296-60405C43B1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409283" y="621359"/>
            <a:ext cx="525811" cy="4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21099-8E7D-489C-B6E3-8C48E5CAB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612" y="2318069"/>
            <a:ext cx="8203778" cy="36308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B3016D-7713-4C76-AC08-A65865277FA3}"/>
              </a:ext>
            </a:extLst>
          </p:cNvPr>
          <p:cNvSpPr/>
          <p:nvPr/>
        </p:nvSpPr>
        <p:spPr>
          <a:xfrm>
            <a:off x="631723" y="2104403"/>
            <a:ext cx="8229599" cy="363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908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36"/>
    </mc:Choice>
    <mc:Fallback xmlns="">
      <p:transition spd="slow" advTm="3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02B4B08-F646-4306-8B90-93B2E6EC8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"/>
          <a:stretch/>
        </p:blipFill>
        <p:spPr>
          <a:xfrm>
            <a:off x="605562" y="2091145"/>
            <a:ext cx="7852638" cy="3844611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7473C044-DD91-4CF6-800D-860F9C99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411" y="5929451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55C900D2-B955-4B35-BBC6-FFCFE8BA3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488" y="592790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C931DB8A-6EFA-4B51-8290-C1B31C404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9435" y="592945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19FD182A-A8DB-46B3-A2FD-C59F62E62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7959" y="592790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2F184CC0-4547-4D97-A50E-F62B71F48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0681" y="59357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3AA15AB-C1A0-4CF3-9678-EE41CCC12C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8" t="2991" r="5902" b="91479"/>
          <a:stretch/>
        </p:blipFill>
        <p:spPr>
          <a:xfrm>
            <a:off x="1679075" y="1632119"/>
            <a:ext cx="5943600" cy="22860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999180D-9E20-49C1-BB81-04E7F3A0BB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486220" y="647371"/>
            <a:ext cx="580580" cy="41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DFF9EBA9-87DC-4078-B402-586389BB9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6041" y="535927"/>
            <a:ext cx="8499188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Type of e-cigarette device used ‘most often’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30-DAY VAPERS – CANADA, AGE 16 -19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0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3"/>
    </mc:Choice>
    <mc:Fallback xmlns="">
      <p:transition spd="slow" advTm="15893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>
            <a:extLst>
              <a:ext uri="{FF2B5EF4-FFF2-40B4-BE49-F238E27FC236}">
                <a16:creationId xmlns:a16="http://schemas.microsoft.com/office/drawing/2014/main" id="{77A260DB-3BCD-4C05-8A65-19FAD2290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32329"/>
            <a:ext cx="8499188" cy="74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Type of e-cigarette device used ‘most often’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30-DAY VAPERS – ENGLAND, AGE 16 -19</a:t>
            </a:r>
            <a:endParaRPr lang="en-CA" altLang="en-US" sz="2100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B2F4D7F8-637A-4B6F-93A6-9E18C1662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611" y="5929451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70C7066D-4AD7-491E-AB0C-4B38FD57D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688" y="592790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D375790E-BE3F-4CCE-8AD6-554B5AED8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635" y="592945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6A29924F-EF3A-4F8C-812D-8562C8A0C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4159" y="592790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BA8BC1F9-3BC4-4B0D-BBFE-AC99A49DF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881" y="59357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D0627D-9B4A-411E-9F16-727126A18C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8" t="2991" r="5902" b="91479"/>
          <a:stretch/>
        </p:blipFill>
        <p:spPr>
          <a:xfrm>
            <a:off x="1752600" y="1828800"/>
            <a:ext cx="5943600" cy="228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602F2AB-2395-4B74-A444-7D7A5D7CF1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50" t="11334" r="4250" b="57110"/>
          <a:stretch/>
        </p:blipFill>
        <p:spPr>
          <a:xfrm>
            <a:off x="450266" y="685800"/>
            <a:ext cx="540334" cy="39962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160659A-D54B-4264-9A5B-A3140F9D17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1"/>
          <a:stretch/>
        </p:blipFill>
        <p:spPr>
          <a:xfrm>
            <a:off x="606408" y="2411269"/>
            <a:ext cx="8118493" cy="341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6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57"/>
    </mc:Choice>
    <mc:Fallback xmlns="">
      <p:transition spd="slow" advTm="24857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tc-logo-blue.png">
            <a:extLst>
              <a:ext uri="{FF2B5EF4-FFF2-40B4-BE49-F238E27FC236}">
                <a16:creationId xmlns:a16="http://schemas.microsoft.com/office/drawing/2014/main" id="{B97EED2A-9D30-4E28-8387-BFA970241F8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638949" cy="446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result for VAPE CLOUD">
            <a:extLst>
              <a:ext uri="{FF2B5EF4-FFF2-40B4-BE49-F238E27FC236}">
                <a16:creationId xmlns:a16="http://schemas.microsoft.com/office/drawing/2014/main" id="{2B3AFC19-C79D-4296-ACE0-2F30EEF18B2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133600" y="3505200"/>
            <a:ext cx="12944475" cy="5281612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E00262-9F4F-4E95-B565-C32A0D4F5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1905000"/>
            <a:ext cx="6095999" cy="117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endParaRPr lang="en-CA" altLang="en-US" sz="1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Menthol cigarette ban</a:t>
            </a:r>
          </a:p>
        </p:txBody>
      </p:sp>
    </p:spTree>
    <p:extLst>
      <p:ext uri="{BB962C8B-B14F-4D97-AF65-F5344CB8AC3E}">
        <p14:creationId xmlns:p14="http://schemas.microsoft.com/office/powerpoint/2010/main" val="175397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8"/>
    </mc:Choice>
    <mc:Fallback xmlns="">
      <p:transition spd="slow" advTm="18408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CAMEL CRUSH AD">
            <a:extLst>
              <a:ext uri="{FF2B5EF4-FFF2-40B4-BE49-F238E27FC236}">
                <a16:creationId xmlns:a16="http://schemas.microsoft.com/office/drawing/2014/main" id="{EED7A81D-068D-4E41-BE0C-E927BEFBD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2"/>
          <a:stretch/>
        </p:blipFill>
        <p:spPr bwMode="auto">
          <a:xfrm>
            <a:off x="-17978" y="2895600"/>
            <a:ext cx="9179955" cy="51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EC0AA-221B-47FA-90ED-0CD4BE5CAF92}"/>
              </a:ext>
            </a:extLst>
          </p:cNvPr>
          <p:cNvSpPr txBox="1"/>
          <p:nvPr/>
        </p:nvSpPr>
        <p:spPr>
          <a:xfrm>
            <a:off x="1447798" y="838200"/>
            <a:ext cx="6248401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Menthol ban in cigarettes</a:t>
            </a:r>
          </a:p>
          <a:p>
            <a:pPr marL="180975" marR="0" lvl="0" indent="-1809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anada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2017</a:t>
            </a:r>
          </a:p>
          <a:p>
            <a:pPr marL="180975" marR="0" lvl="0" indent="-1809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England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2020 (March)</a:t>
            </a:r>
            <a:endParaRPr kumimoji="0" lang="en-C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Gill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4512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">
            <a:extLst>
              <a:ext uri="{FF2B5EF4-FFF2-40B4-BE49-F238E27FC236}">
                <a16:creationId xmlns:a16="http://schemas.microsoft.com/office/drawing/2014/main" id="{B6E69269-014C-4D79-A96A-CD53617FA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1205" y="327087"/>
            <a:ext cx="6934200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Use of 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flavoured menthol or mint cigarettes 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 past 30 days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SMOKERS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83AD9E5-4816-4876-A0F1-444C1E782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011" y="6136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C24DEA18-AD02-4831-8938-30163F753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61295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7C808452-40F5-4ED4-8940-472DB0A5F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611" y="61369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DEF8A0A-B79B-4307-858B-0E91F31DE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1295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C10AF3A-E67D-45E1-9EF5-1E774CE98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136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2F89A1-CB3B-4DE7-9683-A978E8EB7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1414394" y="1916884"/>
            <a:ext cx="3267211" cy="233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C60AF1-D9EC-42A2-923A-527D0CE18D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845" y="2514600"/>
            <a:ext cx="7116818" cy="36849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BE220BD-22AA-468A-B0AA-BBCA27D2C9E2}"/>
              </a:ext>
            </a:extLst>
          </p:cNvPr>
          <p:cNvSpPr/>
          <p:nvPr/>
        </p:nvSpPr>
        <p:spPr>
          <a:xfrm>
            <a:off x="7543800" y="3850957"/>
            <a:ext cx="838200" cy="4162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96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">
            <a:extLst>
              <a:ext uri="{FF2B5EF4-FFF2-40B4-BE49-F238E27FC236}">
                <a16:creationId xmlns:a16="http://schemas.microsoft.com/office/drawing/2014/main" id="{B6E69269-014C-4D79-A96A-CD53617FA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89093"/>
            <a:ext cx="7305811" cy="152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Use of cigarettes with 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‘squeeze or crush’ flavour capsules </a:t>
            </a:r>
            <a:r>
              <a:rPr kumimoji="0" lang="en-CA" alt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– Past 30 days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SMOKERS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483AD9E5-4816-4876-A0F1-444C1E782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11" y="6136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7C808452-40F5-4ED4-8940-472DB0A5F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389" y="613695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5DEF8A0A-B79B-4307-858B-0E91F31DE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211" y="612950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1C10AF3A-E67D-45E1-9EF5-1E774CE98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4411" y="613695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kumimoji="0" lang="en-CA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E2F89A1-CB3B-4DE7-9683-A978E8EB72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1304789" y="2244705"/>
            <a:ext cx="3267211" cy="2333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71705C-498B-42E4-8D25-89964734FF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7" t="12463" r="2118" b="12242"/>
          <a:stretch/>
        </p:blipFill>
        <p:spPr>
          <a:xfrm>
            <a:off x="656727" y="2221015"/>
            <a:ext cx="7830545" cy="39159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DD10C0-BB66-4A31-8AA0-CF418840C31A}"/>
              </a:ext>
            </a:extLst>
          </p:cNvPr>
          <p:cNvSpPr/>
          <p:nvPr/>
        </p:nvSpPr>
        <p:spPr>
          <a:xfrm>
            <a:off x="7620000" y="3698557"/>
            <a:ext cx="838200" cy="4162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43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4">
            <a:extLst>
              <a:ext uri="{FF2B5EF4-FFF2-40B4-BE49-F238E27FC236}">
                <a16:creationId xmlns:a16="http://schemas.microsoft.com/office/drawing/2014/main" id="{37318D3B-F2F9-448B-B818-EF6DDE4F2E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612" y="1158788"/>
            <a:ext cx="686276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2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ITC YOUTH SURVEY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Analytic sample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5146402-CE0F-43AA-BE4C-36AE36043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3108" y="3297575"/>
            <a:ext cx="16001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CA" altLang="en-US" sz="14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3,845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4,034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3,874</a:t>
            </a:r>
          </a:p>
        </p:txBody>
      </p:sp>
      <p:pic>
        <p:nvPicPr>
          <p:cNvPr id="33" name="Picture 3">
            <a:extLst>
              <a:ext uri="{FF2B5EF4-FFF2-40B4-BE49-F238E27FC236}">
                <a16:creationId xmlns:a16="http://schemas.microsoft.com/office/drawing/2014/main" id="{007BE3C8-001F-4CC9-A4E5-67B5E38702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685802" y="3570560"/>
            <a:ext cx="604941" cy="43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>
            <a:extLst>
              <a:ext uri="{FF2B5EF4-FFF2-40B4-BE49-F238E27FC236}">
                <a16:creationId xmlns:a16="http://schemas.microsoft.com/office/drawing/2014/main" id="{E66965F3-EBD9-4B52-A3D0-E77B081A16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693571" y="4041281"/>
            <a:ext cx="547872" cy="4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073510A-C8B3-4EE7-A152-4664AEDA7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750" t="11334" r="4250" b="57110"/>
          <a:stretch/>
        </p:blipFill>
        <p:spPr>
          <a:xfrm>
            <a:off x="685802" y="4618713"/>
            <a:ext cx="563005" cy="416389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656C968-76E0-41E5-9874-4C3975A97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612" y="3033999"/>
            <a:ext cx="2627930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3C1501C-A121-4237-84E4-FC114C206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5685" y="3317868"/>
            <a:ext cx="162970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89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CA" altLang="en-US" sz="14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marL="88900"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4,038</a:t>
            </a:r>
          </a:p>
          <a:p>
            <a:pPr marL="88900"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4,095</a:t>
            </a:r>
          </a:p>
          <a:p>
            <a:pPr marL="88900"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3,995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CC1395-8697-46E1-AB2F-C07B87C69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405" y="3031084"/>
            <a:ext cx="2770366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CAC6C1F-74D7-4ECA-81DF-08EB8C6F2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080" y="5245266"/>
            <a:ext cx="237216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12,128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BF40B1-B8E2-47F9-B811-8373EB2C3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1227" y="5248584"/>
            <a:ext cx="237216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11,753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28757F0-B06D-4A3B-8BC8-23E4EE831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845" y="3297575"/>
            <a:ext cx="16001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CA" altLang="en-US" sz="14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4,135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3,981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3,493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00FD9FB-2392-4FF8-84D1-B0DB9E67D2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0330" y="3034549"/>
            <a:ext cx="2770366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BBBBF4-416B-479B-961A-E57EE275B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3880" y="5248584"/>
            <a:ext cx="237216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11,609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118AFA0-DA37-4428-B374-3799AE357646}"/>
              </a:ext>
            </a:extLst>
          </p:cNvPr>
          <p:cNvSpPr/>
          <p:nvPr/>
        </p:nvSpPr>
        <p:spPr>
          <a:xfrm>
            <a:off x="5371899" y="1405011"/>
            <a:ext cx="2007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CA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N=63,664</a:t>
            </a:r>
            <a:endParaRPr lang="en-CA" sz="3600" dirty="0">
              <a:solidFill>
                <a:srgbClr val="C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7B9002-08BA-4DD3-9E1B-80F6409E6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9177" y="3292580"/>
            <a:ext cx="16001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CA" altLang="en-US" sz="14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4,217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5,132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4,275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D4882D-6799-41EF-81D0-CD0973F04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040" y="5253579"/>
            <a:ext cx="237216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13,624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10915C-52A2-4420-960E-28296520D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240" y="5253579"/>
            <a:ext cx="2372160" cy="44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14,550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4847E9-420E-4B80-A677-FA5076349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748" y="3297575"/>
            <a:ext cx="160019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endParaRPr lang="en-CA" altLang="en-US" sz="14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4,269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4,290</a:t>
            </a:r>
          </a:p>
          <a:p>
            <a:pPr>
              <a:lnSpc>
                <a:spcPct val="120000"/>
              </a:lnSpc>
              <a:spcBef>
                <a:spcPts val="0"/>
              </a:spcBef>
              <a:buClr>
                <a:srgbClr val="FFFFFF"/>
              </a:buClr>
              <a:buSzPct val="70000"/>
              <a:buFont typeface="Arial" panose="020B0604020202020204" pitchFamily="34" charset="0"/>
              <a:buChar char="•"/>
              <a:defRPr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5,991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4F03CD0-5166-41AF-9D75-76DA66BC8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8668" y="3031084"/>
            <a:ext cx="1600199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  <a:r>
              <a:rPr lang="en-CA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44E6CD6-2B2C-416E-B854-CFAC6F38E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6579" y="3023334"/>
            <a:ext cx="1600199" cy="34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  <a:r>
              <a:rPr lang="en-CA" altLang="en-US" sz="2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9860C3-48D6-4C43-8FBD-DEB054DA9846}"/>
              </a:ext>
            </a:extLst>
          </p:cNvPr>
          <p:cNvSpPr/>
          <p:nvPr/>
        </p:nvSpPr>
        <p:spPr>
          <a:xfrm>
            <a:off x="5738329" y="2819401"/>
            <a:ext cx="2797889" cy="297180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51C515-9145-4752-BD92-5560F7379F1F}"/>
              </a:ext>
            </a:extLst>
          </p:cNvPr>
          <p:cNvCxnSpPr>
            <a:cxnSpLocks/>
          </p:cNvCxnSpPr>
          <p:nvPr/>
        </p:nvCxnSpPr>
        <p:spPr>
          <a:xfrm>
            <a:off x="1327663" y="3429000"/>
            <a:ext cx="7130539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itc-logo-blue.png">
            <a:extLst>
              <a:ext uri="{FF2B5EF4-FFF2-40B4-BE49-F238E27FC236}">
                <a16:creationId xmlns:a16="http://schemas.microsoft.com/office/drawing/2014/main" id="{3F162F72-44EA-4381-9F50-D2A638B8B6C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447" y="6477000"/>
            <a:ext cx="381000" cy="269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7"/>
    </mc:Choice>
    <mc:Fallback xmlns="">
      <p:transition spd="slow" advTm="19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">
            <a:extLst>
              <a:ext uri="{FF2B5EF4-FFF2-40B4-BE49-F238E27FC236}">
                <a16:creationId xmlns:a16="http://schemas.microsoft.com/office/drawing/2014/main" id="{B6E69269-014C-4D79-A96A-CD53617FA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721043"/>
            <a:ext cx="5791200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Use of ‘unregulated’ cigarettes </a:t>
            </a:r>
            <a:r>
              <a:rPr kumimoji="0" lang="en-CA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 Days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AMONG PAST 30-DAY SMOKERS – CANADA ONLY AUG 2020, N=320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8A81E399-7337-4582-8122-641DD581F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35" y="534418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MENTHOL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 DAYS</a:t>
            </a:r>
            <a:endParaRPr kumimoji="0" lang="en-CA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C724C980-D33D-4726-956E-D22AE1E5F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6323" y="5344180"/>
            <a:ext cx="1447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NO MENTHOL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US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 DAYS</a:t>
            </a:r>
            <a:endParaRPr kumimoji="0" lang="en-CA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FC2E166F-1730-4051-9261-7449D6F92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280919"/>
            <a:ext cx="6397487" cy="577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*“IN THE PAST 30 DAYS, WERE ANY OF THE CIGARETTES YOU SMOKED FROM A FIRST NATIONS RESERVE, OR CIGARETTES THAT YOU BELIEVE MAY HAVE BEEN SMUGGLED OR FAKE?”, AMONG PAST 30-DAY SMOKERS”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endParaRPr kumimoji="0" lang="en-CA" alt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1A93B1A-96CF-4D6C-B099-F7AE106BA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4419600" y="1260616"/>
            <a:ext cx="575536" cy="41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FCE65D-25F6-42EC-8494-896349F7F5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3"/>
          <a:stretch/>
        </p:blipFill>
        <p:spPr>
          <a:xfrm>
            <a:off x="2286000" y="2143780"/>
            <a:ext cx="4133446" cy="31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2414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32204F-6CEC-4EC1-8397-511BD6D36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1328" y="2142494"/>
            <a:ext cx="7162799" cy="128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endParaRPr lang="en-CA" altLang="en-US" sz="16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5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Summary</a:t>
            </a:r>
          </a:p>
        </p:txBody>
      </p:sp>
      <p:pic>
        <p:nvPicPr>
          <p:cNvPr id="4" name="Picture 3" descr="itc-logo-blue.png">
            <a:extLst>
              <a:ext uri="{FF2B5EF4-FFF2-40B4-BE49-F238E27FC236}">
                <a16:creationId xmlns:a16="http://schemas.microsoft.com/office/drawing/2014/main" id="{CC2FAED0-A05A-45FF-85EE-28E093A56B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8" y="1990094"/>
            <a:ext cx="638949" cy="420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VAPE CLOUD">
            <a:extLst>
              <a:ext uri="{FF2B5EF4-FFF2-40B4-BE49-F238E27FC236}">
                <a16:creationId xmlns:a16="http://schemas.microsoft.com/office/drawing/2014/main" id="{2B4AE504-3982-470B-8C07-6D5CD4D0B96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2133600" y="3505200"/>
            <a:ext cx="12944475" cy="5281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601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2"/>
    </mc:Choice>
    <mc:Fallback xmlns="">
      <p:transition spd="slow" advTm="2912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DA3F98DA-6753-451E-81FD-9EAC8DF49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830580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endParaRPr lang="en-US" altLang="en-US" sz="15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defTabSz="514350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Reduction in vaping to 2018 levels during 2020 pandemic period.</a:t>
            </a:r>
            <a:endParaRPr lang="en-CA" altLang="en-US" sz="40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030" name="Picture 6" descr="Where do I need a coronavirus mask? California rules vary - Los Angeles  Times">
            <a:extLst>
              <a:ext uri="{FF2B5EF4-FFF2-40B4-BE49-F238E27FC236}">
                <a16:creationId xmlns:a16="http://schemas.microsoft.com/office/drawing/2014/main" id="{3921392B-2838-4F06-ADD0-436CEFA09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6400" y="2756256"/>
            <a:ext cx="12767774" cy="851406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52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51"/>
    </mc:Choice>
    <mc:Fallback xmlns="">
      <p:transition spd="slow" advTm="23951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1295F5-D5AA-4D84-ACCA-B21EE3902A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25" t="51623" r="36250" b="24606"/>
          <a:stretch/>
        </p:blipFill>
        <p:spPr>
          <a:xfrm>
            <a:off x="1711841" y="4114800"/>
            <a:ext cx="5638800" cy="2680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DAD0FE-5652-4323-B3A5-A1CFBEAB402A}"/>
              </a:ext>
            </a:extLst>
          </p:cNvPr>
          <p:cNvSpPr/>
          <p:nvPr/>
        </p:nvSpPr>
        <p:spPr>
          <a:xfrm rot="16200000">
            <a:off x="5133075" y="4461815"/>
            <a:ext cx="4572000" cy="20774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75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https://www.nytimes.com/2020/01/31/health/vaping-flavors-disposable.html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A3F98DA-6753-451E-81FD-9EAC8DF49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57200"/>
            <a:ext cx="7620000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514350">
              <a:spcBef>
                <a:spcPts val="0"/>
              </a:spcBef>
              <a:buClr>
                <a:srgbClr val="FFFFFF"/>
              </a:buClr>
              <a:buSzPct val="70000"/>
            </a:pPr>
            <a:endParaRPr lang="en-US" altLang="en-US" sz="1500" b="1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defTabSz="514350"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Flavor restrictions have had limited if any impact on use of flavored e-cigarettes among youth.</a:t>
            </a:r>
            <a:endParaRPr lang="en-CA" altLang="en-US" sz="28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76183-73A4-4CDE-9D8B-DF60CD3D1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25" t="24444" r="36250" b="60539"/>
          <a:stretch/>
        </p:blipFill>
        <p:spPr>
          <a:xfrm>
            <a:off x="1676400" y="2102496"/>
            <a:ext cx="5638800" cy="169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9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41"/>
    </mc:Choice>
    <mc:Fallback xmlns="">
      <p:transition spd="slow" advTm="8741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uff Bar Plus - Delta News Stand &amp; Smoke Shop">
            <a:extLst>
              <a:ext uri="{FF2B5EF4-FFF2-40B4-BE49-F238E27FC236}">
                <a16:creationId xmlns:a16="http://schemas.microsoft.com/office/drawing/2014/main" id="{931EF7AC-8CDC-44D5-8C0C-DF27A42714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26667"/>
          <a:stretch/>
        </p:blipFill>
        <p:spPr bwMode="auto">
          <a:xfrm>
            <a:off x="403326" y="2209801"/>
            <a:ext cx="8337348" cy="456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1FAC3811-5B11-4ABF-93AA-BF936478A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2" y="685802"/>
            <a:ext cx="66189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Rise of disposable products following flavor restrictions.</a:t>
            </a:r>
            <a:endParaRPr lang="en-CA" altLang="en-US" sz="40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1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0"/>
    </mc:Choice>
    <mc:Fallback xmlns="">
      <p:transition spd="slow" advTm="194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343400" y="2044004"/>
            <a:ext cx="4965700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CA" altLang="en-US" sz="9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PRIORITIES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33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Market-wide shift to higher nicotine salt-base products, which are associated with greater dependence symptoms.</a:t>
            </a:r>
            <a:endParaRPr lang="en-CA" altLang="en-US" sz="33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589" t="21333" r="39411" b="19111"/>
          <a:stretch/>
        </p:blipFill>
        <p:spPr>
          <a:xfrm>
            <a:off x="152400" y="543246"/>
            <a:ext cx="3962400" cy="5771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6356352"/>
            <a:ext cx="1021433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75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HTTPS://GOVYPE.CA/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DD9F0-58BF-413A-8B06-7F6D5E45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F73CE-71DA-4D5F-856A-D4C8508509E2}" type="slidenum">
              <a:rPr lang="en-CA" smtClean="0"/>
              <a:pPr>
                <a:defRPr/>
              </a:pPr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36183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91000" y="2362200"/>
            <a:ext cx="48101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CA" alt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BAD NEWS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36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Vapes can deliver nicotine like  cigarettes.</a:t>
            </a:r>
            <a:endParaRPr lang="en-CA" altLang="en-US" sz="3600" b="1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5596" y="6764180"/>
            <a:ext cx="25426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https://www.juul.ca/shop/devices/starter-kit</a:t>
            </a:r>
          </a:p>
        </p:txBody>
      </p:sp>
      <p:pic>
        <p:nvPicPr>
          <p:cNvPr id="9" name="Picture 2" descr="JUUL - JUUL Starter Kit – Simpli Vape">
            <a:extLst>
              <a:ext uri="{FF2B5EF4-FFF2-40B4-BE49-F238E27FC236}">
                <a16:creationId xmlns:a16="http://schemas.microsoft.com/office/drawing/2014/main" id="{9AC2A2DF-285F-48C8-8A36-BA20028765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3333" r="21111" b="15490"/>
          <a:stretch/>
        </p:blipFill>
        <p:spPr bwMode="auto">
          <a:xfrm>
            <a:off x="142874" y="256760"/>
            <a:ext cx="3763543" cy="63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1"/>
    </mc:Choice>
    <mc:Fallback xmlns="">
      <p:transition spd="slow" advTm="10601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191000" y="2362200"/>
            <a:ext cx="48101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CA" altLang="en-US" sz="2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GOOD NEWS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3600" b="1" dirty="0"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Vapes can deliver nicotine like  cigarettes.</a:t>
            </a:r>
            <a:endParaRPr lang="en-CA" altLang="en-US" sz="3600" b="1" dirty="0"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5596" y="6764180"/>
            <a:ext cx="25426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dirty="0">
                <a:solidFill>
                  <a:schemeClr val="bg1">
                    <a:lumMod val="75000"/>
                  </a:schemeClr>
                </a:solidFill>
                <a:latin typeface="+mj-lt"/>
              </a:rPr>
              <a:t>https://www.juul.ca/shop/devices/starter-kit</a:t>
            </a:r>
          </a:p>
        </p:txBody>
      </p:sp>
      <p:pic>
        <p:nvPicPr>
          <p:cNvPr id="9" name="Picture 2" descr="JUUL - JUUL Starter Kit – Simpli Vape">
            <a:extLst>
              <a:ext uri="{FF2B5EF4-FFF2-40B4-BE49-F238E27FC236}">
                <a16:creationId xmlns:a16="http://schemas.microsoft.com/office/drawing/2014/main" id="{1574675E-4864-43FC-878F-67AC03F21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3333" r="21111" b="15490"/>
          <a:stretch/>
        </p:blipFill>
        <p:spPr bwMode="auto">
          <a:xfrm>
            <a:off x="142874" y="256760"/>
            <a:ext cx="3763543" cy="634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6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95"/>
    </mc:Choice>
    <mc:Fallback xmlns="">
      <p:transition spd="slow" advTm="12495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61" t="22926" r="10002" b="7142"/>
          <a:stretch/>
        </p:blipFill>
        <p:spPr>
          <a:xfrm>
            <a:off x="-381000" y="3200400"/>
            <a:ext cx="10489865" cy="6420941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8182" y="838200"/>
            <a:ext cx="8191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Marketing has had greater impact on youth vaping compared to adult vaping.</a:t>
            </a:r>
            <a:endParaRPr lang="en-CA" altLang="en-US" sz="36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3547FF-F4E8-47BA-B7BA-F39C7AF52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F73CE-71DA-4D5F-856A-D4C8508509E2}" type="slidenum">
              <a:rPr lang="en-CA" smtClean="0"/>
              <a:pPr>
                <a:defRPr/>
              </a:pPr>
              <a:t>58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952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7FABBF-B0CD-42FF-972B-60FC1542C93A}"/>
              </a:ext>
            </a:extLst>
          </p:cNvPr>
          <p:cNvSpPr txBox="1">
            <a:spLocks/>
          </p:cNvSpPr>
          <p:nvPr/>
        </p:nvSpPr>
        <p:spPr>
          <a:xfrm>
            <a:off x="1943100" y="201108"/>
            <a:ext cx="5867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Decreased vaping among U.S. adults 30 years and older.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928A73-BA8B-469E-8C28-CE4FDEC447F3}"/>
              </a:ext>
            </a:extLst>
          </p:cNvPr>
          <p:cNvSpPr/>
          <p:nvPr/>
        </p:nvSpPr>
        <p:spPr>
          <a:xfrm>
            <a:off x="1371600" y="6553200"/>
            <a:ext cx="701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NHIS Data 2014-2019. </a:t>
            </a:r>
            <a:r>
              <a:rPr lang="da-DK" sz="8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Bandi et al . Am J Prev Med 2020;000(000):1−8</a:t>
            </a: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87088-7198-42DE-B511-D316F4347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t="20370" r="20833" b="11482"/>
          <a:stretch/>
        </p:blipFill>
        <p:spPr>
          <a:xfrm>
            <a:off x="280555" y="1727202"/>
            <a:ext cx="8711045" cy="4605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B70E64-F571-4560-A10F-3D85F53ABA5E}"/>
              </a:ext>
            </a:extLst>
          </p:cNvPr>
          <p:cNvSpPr/>
          <p:nvPr/>
        </p:nvSpPr>
        <p:spPr>
          <a:xfrm>
            <a:off x="3429000" y="2218242"/>
            <a:ext cx="5562600" cy="42587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906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1"/>
    </mc:Choice>
    <mc:Fallback xmlns="">
      <p:transition spd="slow" advTm="1848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2EBC73-2AB9-43B1-BAC8-DDDE3233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17" y="1837369"/>
            <a:ext cx="8153025" cy="3963413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74AAA458-5986-48E7-A5A5-08EF0D27E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5918" y="463135"/>
            <a:ext cx="5925082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Vaping - </a:t>
            </a:r>
            <a:r>
              <a:rPr lang="en-US" alt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 days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2017-2020</a:t>
            </a: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N=63,664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24A4C978-D9CB-4690-B80F-1BEBFF8B1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093" y="5832159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13A8542-433E-4513-AEAA-76A2BEBAE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8293" y="582470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20700944-37BE-434F-8ED5-94C9AB1E5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493" y="5832158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796C3A15-6B59-4715-9C4D-E80F88AA23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64104" y="5824707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58451956-6FE2-4382-B47D-F9E08F356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3304" y="5824706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27E0A1-3C83-4893-9B9F-FF76DEBECA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7" t="10530" r="32678" b="82891"/>
          <a:stretch/>
        </p:blipFill>
        <p:spPr>
          <a:xfrm>
            <a:off x="791481" y="1837369"/>
            <a:ext cx="4153622" cy="296687"/>
          </a:xfrm>
          <a:prstGeom prst="rect">
            <a:avLst/>
          </a:prstGeom>
        </p:spPr>
      </p:pic>
      <p:pic>
        <p:nvPicPr>
          <p:cNvPr id="27" name="Picture 26" descr="itc-logo-blue.png">
            <a:extLst>
              <a:ext uri="{FF2B5EF4-FFF2-40B4-BE49-F238E27FC236}">
                <a16:creationId xmlns:a16="http://schemas.microsoft.com/office/drawing/2014/main" id="{5649FC9F-47F3-4FFE-8D7C-434D509BEEE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0" y="6501556"/>
            <a:ext cx="381000" cy="26935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A69FAC5-7379-47E7-8BCB-E6830A385CBD}"/>
              </a:ext>
            </a:extLst>
          </p:cNvPr>
          <p:cNvSpPr/>
          <p:nvPr/>
        </p:nvSpPr>
        <p:spPr>
          <a:xfrm>
            <a:off x="6001881" y="2165432"/>
            <a:ext cx="2989719" cy="342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76757D6-A1ED-41E4-9300-C3AE1E300BCF}"/>
              </a:ext>
            </a:extLst>
          </p:cNvPr>
          <p:cNvSpPr/>
          <p:nvPr/>
        </p:nvSpPr>
        <p:spPr>
          <a:xfrm>
            <a:off x="6629400" y="1964487"/>
            <a:ext cx="2181188" cy="352853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4890334-19FD-4780-B165-F06BE64C7B50}"/>
              </a:ext>
            </a:extLst>
          </p:cNvPr>
          <p:cNvSpPr/>
          <p:nvPr/>
        </p:nvSpPr>
        <p:spPr>
          <a:xfrm>
            <a:off x="-206728" y="2317832"/>
            <a:ext cx="6208608" cy="3420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77"/>
    </mc:Choice>
    <mc:Fallback xmlns="">
      <p:transition spd="slow" advTm="454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7FABBF-B0CD-42FF-972B-60FC1542C93A}"/>
              </a:ext>
            </a:extLst>
          </p:cNvPr>
          <p:cNvSpPr txBox="1">
            <a:spLocks/>
          </p:cNvSpPr>
          <p:nvPr/>
        </p:nvSpPr>
        <p:spPr>
          <a:xfrm>
            <a:off x="1981200" y="201108"/>
            <a:ext cx="60198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ct val="0"/>
              </a:spcBef>
              <a:buClr>
                <a:srgbClr val="C00000"/>
              </a:buClr>
              <a:buNone/>
              <a:defRPr/>
            </a:pPr>
            <a:r>
              <a:rPr lang="en-CA" sz="3600" b="1" kern="0" dirty="0">
                <a:solidFill>
                  <a:srgbClr val="C00000"/>
                </a:solidFill>
              </a:rPr>
              <a:t>Largest increases among never-smoking young adults.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928A73-BA8B-469E-8C28-CE4FDEC447F3}"/>
              </a:ext>
            </a:extLst>
          </p:cNvPr>
          <p:cNvSpPr/>
          <p:nvPr/>
        </p:nvSpPr>
        <p:spPr>
          <a:xfrm>
            <a:off x="1371600" y="6553200"/>
            <a:ext cx="701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NHIS Data 2014-2019. </a:t>
            </a:r>
            <a:r>
              <a:rPr lang="da-DK" sz="8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Bandi et al . Am J Prev Med 2020;000(000):1−8</a:t>
            </a: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87088-7198-42DE-B511-D316F4347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t="20370" r="20833" b="11482"/>
          <a:stretch/>
        </p:blipFill>
        <p:spPr>
          <a:xfrm>
            <a:off x="280555" y="1727202"/>
            <a:ext cx="8711045" cy="46058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B70E64-F571-4560-A10F-3D85F53ABA5E}"/>
              </a:ext>
            </a:extLst>
          </p:cNvPr>
          <p:cNvSpPr/>
          <p:nvPr/>
        </p:nvSpPr>
        <p:spPr>
          <a:xfrm>
            <a:off x="914400" y="2074284"/>
            <a:ext cx="2642754" cy="440271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90170F-3A56-4B20-B540-C21A42B03B85}"/>
              </a:ext>
            </a:extLst>
          </p:cNvPr>
          <p:cNvSpPr/>
          <p:nvPr/>
        </p:nvSpPr>
        <p:spPr>
          <a:xfrm>
            <a:off x="2819400" y="2362200"/>
            <a:ext cx="381000" cy="1447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AEA676-B605-4B5A-AA2B-FE3AA84C964B}"/>
              </a:ext>
            </a:extLst>
          </p:cNvPr>
          <p:cNvSpPr/>
          <p:nvPr/>
        </p:nvSpPr>
        <p:spPr>
          <a:xfrm>
            <a:off x="966439" y="3276600"/>
            <a:ext cx="381000" cy="51667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221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1"/>
    </mc:Choice>
    <mc:Fallback xmlns="">
      <p:transition spd="slow" advTm="18481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67FABBF-B0CD-42FF-972B-60FC1542C93A}"/>
              </a:ext>
            </a:extLst>
          </p:cNvPr>
          <p:cNvSpPr txBox="1">
            <a:spLocks/>
          </p:cNvSpPr>
          <p:nvPr/>
        </p:nvSpPr>
        <p:spPr>
          <a:xfrm>
            <a:off x="1676400" y="381000"/>
            <a:ext cx="6019800" cy="1371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CA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increases among never-smoking young adults.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928A73-BA8B-469E-8C28-CE4FDEC447F3}"/>
              </a:ext>
            </a:extLst>
          </p:cNvPr>
          <p:cNvSpPr/>
          <p:nvPr/>
        </p:nvSpPr>
        <p:spPr>
          <a:xfrm>
            <a:off x="1371600" y="6553200"/>
            <a:ext cx="70104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CA" sz="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SOURCE: NHIS Data 2014-2019. </a:t>
            </a:r>
            <a:r>
              <a:rPr lang="da-DK" sz="800" dirty="0">
                <a:solidFill>
                  <a:prstClr val="white">
                    <a:lumMod val="85000"/>
                  </a:prstClr>
                </a:solidFill>
                <a:latin typeface="Calibri"/>
              </a:rPr>
              <a:t>Bandi et al . Am J Prev Med 2020;000(000):1−8</a:t>
            </a:r>
            <a:endParaRPr kumimoji="0" lang="en-CA" sz="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487088-7198-42DE-B511-D316F4347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66" t="20370" r="20833" b="11482"/>
          <a:stretch/>
        </p:blipFill>
        <p:spPr>
          <a:xfrm>
            <a:off x="786245" y="2191964"/>
            <a:ext cx="7671955" cy="40564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8430D0-E4B3-4E65-AFBB-BD8EDD702E50}"/>
              </a:ext>
            </a:extLst>
          </p:cNvPr>
          <p:cNvSpPr/>
          <p:nvPr/>
        </p:nvSpPr>
        <p:spPr>
          <a:xfrm>
            <a:off x="219307" y="234779"/>
            <a:ext cx="8610600" cy="6571036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7235A6-D77B-46FD-9ED2-B4B91FBF0299}"/>
              </a:ext>
            </a:extLst>
          </p:cNvPr>
          <p:cNvSpPr txBox="1"/>
          <p:nvPr/>
        </p:nvSpPr>
        <p:spPr>
          <a:xfrm>
            <a:off x="945572" y="1846636"/>
            <a:ext cx="7817428" cy="2308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eaLnBrk="1" hangingPunct="1">
              <a:lnSpc>
                <a:spcPct val="110000"/>
              </a:lnSpc>
              <a:buClr>
                <a:srgbClr val="C00000"/>
              </a:buClr>
              <a:defRPr/>
            </a:pPr>
            <a:r>
              <a:rPr lang="en-CA" sz="4000" b="1" kern="0" dirty="0">
                <a:solidFill>
                  <a:srgbClr val="C00000"/>
                </a:solidFill>
                <a:latin typeface="Calibri"/>
              </a:rPr>
              <a:t>Only 25% of young adults vape for the purpose of quitting smoking, cutting back, or staying quit.</a:t>
            </a:r>
          </a:p>
          <a:p>
            <a:pPr lvl="0" eaLnBrk="1" hangingPunct="1">
              <a:buClr>
                <a:srgbClr val="C00000"/>
              </a:buClr>
              <a:defRPr/>
            </a:pPr>
            <a:endParaRPr lang="en-US" sz="12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A6DA45-F074-41CD-AA9D-564489188658}"/>
              </a:ext>
            </a:extLst>
          </p:cNvPr>
          <p:cNvSpPr/>
          <p:nvPr/>
        </p:nvSpPr>
        <p:spPr>
          <a:xfrm>
            <a:off x="945572" y="3972002"/>
            <a:ext cx="4856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>
              <a:buClr>
                <a:srgbClr val="C00000"/>
              </a:buClr>
              <a:defRPr/>
            </a:pPr>
            <a:r>
              <a:rPr lang="en-US" sz="1200" dirty="0">
                <a:solidFill>
                  <a:prstClr val="white">
                    <a:lumMod val="75000"/>
                  </a:prstClr>
                </a:solidFill>
                <a:latin typeface="Calibri"/>
              </a:rPr>
              <a:t>DAI H, LEVENTHAL AM. PREVALENCE OF NVP USE AMONG ADULTS IN THE UNITED STATES, 2014-2018. J AM MED ASSOC. 322 (18):1824-1827.</a:t>
            </a:r>
            <a:endParaRPr lang="en-CA" sz="1200" b="1" kern="0" dirty="0">
              <a:solidFill>
                <a:prstClr val="white">
                  <a:lumMod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81"/>
    </mc:Choice>
    <mc:Fallback xmlns="">
      <p:transition spd="slow" advTm="18481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6E5C83-D606-4429-A8B0-798275851E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4872"/>
            <a:ext cx="9144000" cy="9144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76DC7D8-B5B5-4255-A75F-616CCF2243C1}"/>
              </a:ext>
            </a:extLst>
          </p:cNvPr>
          <p:cNvSpPr/>
          <p:nvPr/>
        </p:nvSpPr>
        <p:spPr>
          <a:xfrm>
            <a:off x="768136" y="762000"/>
            <a:ext cx="836316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Opportunities to reduce youth vaping, without discouraging switching among adult smokers</a:t>
            </a:r>
            <a:r>
              <a:rPr lang="en-US" alt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?</a:t>
            </a:r>
            <a:endParaRPr lang="en-CA" altLang="en-US" sz="36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7293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1143000" y="1012164"/>
            <a:ext cx="7467600" cy="104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kumimoji="0" lang="en-CA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REGULATIONS</a:t>
            </a:r>
          </a:p>
          <a:p>
            <a:pPr marL="0" marR="0" lvl="0" indent="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70000"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Limits on nicotine content?</a:t>
            </a:r>
            <a:endParaRPr kumimoji="0" lang="en-CA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25BD2F-9E32-4862-A950-C79B18BB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7F73CE-71DA-4D5F-856A-D4C8508509E2}" type="slidenum">
              <a:rPr lang="en-CA" smtClean="0"/>
              <a:pPr>
                <a:defRPr/>
              </a:pPr>
              <a:t>63</a:t>
            </a:fld>
            <a:endParaRPr lang="en-CA" dirty="0"/>
          </a:p>
        </p:txBody>
      </p:sp>
      <p:pic>
        <p:nvPicPr>
          <p:cNvPr id="5" name="Picture 4" descr="H:\Hammondlab\E-cigarettes - P01 grant\Survey\Wave 3\Images\AdExperiment\PSD\Ad4_Vype.jpg">
            <a:extLst>
              <a:ext uri="{FF2B5EF4-FFF2-40B4-BE49-F238E27FC236}">
                <a16:creationId xmlns:a16="http://schemas.microsoft.com/office/drawing/2014/main" id="{5E77387D-6E4F-4D40-8DAC-A5149DB0350F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7"/>
          <a:stretch/>
        </p:blipFill>
        <p:spPr bwMode="auto">
          <a:xfrm>
            <a:off x="0" y="3124200"/>
            <a:ext cx="9144000" cy="48173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7597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7B9DFB-0826-4D34-87A5-E123F46369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04" y="2731665"/>
            <a:ext cx="7772400" cy="414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180975" indent="-180975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Comprehensive marketing restrictions</a:t>
            </a:r>
          </a:p>
          <a:p>
            <a:pPr marL="180975" indent="-180975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Nicotine limits</a:t>
            </a:r>
          </a:p>
          <a:p>
            <a:pPr marL="180975" indent="-180975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Flavour restrictions</a:t>
            </a:r>
          </a:p>
          <a:p>
            <a:pPr marL="180975" indent="-180975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Minimum legal age &amp; retail access</a:t>
            </a:r>
          </a:p>
          <a:p>
            <a:pPr marL="180975" indent="-180975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Plain packaging</a:t>
            </a:r>
          </a:p>
          <a:p>
            <a:pPr marL="180975" indent="-180975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</a:t>
            </a:r>
            <a:r>
              <a:rPr lang="en-CA" altLang="en-US" sz="2800" dirty="0" err="1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ealth</a:t>
            </a: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warnings</a:t>
            </a:r>
          </a:p>
          <a:p>
            <a:pPr marL="180975" indent="-180975">
              <a:spcBef>
                <a:spcPct val="20000"/>
              </a:spcBef>
              <a:buSzPct val="70000"/>
              <a:buFont typeface="Arial" panose="020B0604020202020204" pitchFamily="34" charset="0"/>
              <a:buChar char="•"/>
            </a:pPr>
            <a:r>
              <a:rPr lang="en-CA" altLang="en-US" sz="2800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Price/taxation</a:t>
            </a:r>
            <a:endParaRPr lang="en-CA" altLang="en-US" sz="2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>
              <a:spcBef>
                <a:spcPct val="20000"/>
              </a:spcBef>
              <a:buSzPct val="70000"/>
            </a:pPr>
            <a:endParaRPr lang="en-CA" altLang="en-US" sz="28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900BB746-79FC-4BA2-B993-A09445ED6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1893463"/>
            <a:ext cx="6781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4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New vaping policies in Canada</a:t>
            </a:r>
            <a:endParaRPr lang="en-CA" altLang="en-US" sz="4000" b="1" dirty="0">
              <a:solidFill>
                <a:srgbClr val="0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2C60A27-475D-4848-8AB6-2B0B8D444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674147"/>
            <a:ext cx="777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</a:pPr>
            <a:r>
              <a:rPr lang="en-US" alt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International policy innovation</a:t>
            </a:r>
            <a:endParaRPr lang="en-CA" altLang="en-US" sz="4400" b="1" dirty="0">
              <a:solidFill>
                <a:srgbClr val="C0000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0F3E793D-BD87-463F-BF6A-2715A311EB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5" t="928" r="67725" b="90434"/>
          <a:stretch/>
        </p:blipFill>
        <p:spPr bwMode="auto">
          <a:xfrm>
            <a:off x="6858000" y="5638802"/>
            <a:ext cx="922952" cy="66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673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356"/>
    </mc:Choice>
    <mc:Fallback xmlns="">
      <p:transition spd="slow" advTm="45356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71301DF-D582-470C-92C7-3ADB2A0929E7-L0-001">
            <a:extLst>
              <a:ext uri="{FF2B5EF4-FFF2-40B4-BE49-F238E27FC236}">
                <a16:creationId xmlns:a16="http://schemas.microsoft.com/office/drawing/2014/main" id="{117B717E-B218-4990-A4FA-70F66279F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32172"/>
          <a:stretch/>
        </p:blipFill>
        <p:spPr bwMode="auto">
          <a:xfrm>
            <a:off x="1714500" y="940683"/>
            <a:ext cx="6128706" cy="591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E499F75-FE7C-45AA-8500-60DAC93200D5}"/>
              </a:ext>
            </a:extLst>
          </p:cNvPr>
          <p:cNvSpPr txBox="1">
            <a:spLocks/>
          </p:cNvSpPr>
          <p:nvPr/>
        </p:nvSpPr>
        <p:spPr>
          <a:xfrm>
            <a:off x="1714500" y="152400"/>
            <a:ext cx="3609609" cy="14299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itchFamily="34" charset="0"/>
              <a:buNone/>
            </a:pPr>
            <a:r>
              <a:rPr lang="en-CA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Proportionality</a:t>
            </a:r>
          </a:p>
        </p:txBody>
      </p:sp>
    </p:spTree>
    <p:extLst>
      <p:ext uri="{BB962C8B-B14F-4D97-AF65-F5344CB8AC3E}">
        <p14:creationId xmlns:p14="http://schemas.microsoft.com/office/powerpoint/2010/main" val="31617688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CAMEL CRUSH AD">
            <a:extLst>
              <a:ext uri="{FF2B5EF4-FFF2-40B4-BE49-F238E27FC236}">
                <a16:creationId xmlns:a16="http://schemas.microsoft.com/office/drawing/2014/main" id="{EED7A81D-068D-4E41-BE0C-E927BEFBD4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62"/>
          <a:stretch/>
        </p:blipFill>
        <p:spPr bwMode="auto">
          <a:xfrm>
            <a:off x="0" y="1683588"/>
            <a:ext cx="9179955" cy="517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0EC0AA-221B-47FA-90ED-0CD4BE5CAF92}"/>
              </a:ext>
            </a:extLst>
          </p:cNvPr>
          <p:cNvSpPr txBox="1"/>
          <p:nvPr/>
        </p:nvSpPr>
        <p:spPr>
          <a:xfrm>
            <a:off x="457200" y="457200"/>
            <a:ext cx="9296400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I</a:t>
            </a:r>
            <a:r>
              <a:rPr kumimoji="0" lang="en-C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ncrease</a:t>
            </a:r>
            <a:r>
              <a:rPr kumimoji="0" lang="en-CA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Gill Sans"/>
              </a:rPr>
              <a:t> restrictions on most harmful products.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3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5637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6465BB5-47DE-4F6F-A7F5-0A2AE7E13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7242" y="420111"/>
            <a:ext cx="7450138" cy="1155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CA" altLang="en-US" sz="5400" b="1" dirty="0">
                <a:solidFill>
                  <a:srgbClr val="C00000"/>
                </a:solidFill>
              </a:rPr>
              <a:t>Funding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E708C20-0E81-4038-858B-499AC98A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597" y="2282944"/>
            <a:ext cx="51407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P01 CA200512</a:t>
            </a:r>
          </a:p>
        </p:txBody>
      </p:sp>
      <p:pic>
        <p:nvPicPr>
          <p:cNvPr id="1026" name="Picture 2" descr="National Cancer Institute - Wikipedia">
            <a:extLst>
              <a:ext uri="{FF2B5EF4-FFF2-40B4-BE49-F238E27FC236}">
                <a16:creationId xmlns:a16="http://schemas.microsoft.com/office/drawing/2014/main" id="{C63A3B68-A430-4142-851F-502F42A0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88" y="1648192"/>
            <a:ext cx="4309659" cy="190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IHR's visual identity - CIHR">
            <a:extLst>
              <a:ext uri="{FF2B5EF4-FFF2-40B4-BE49-F238E27FC236}">
                <a16:creationId xmlns:a16="http://schemas.microsoft.com/office/drawing/2014/main" id="{FD66AEEE-0782-48BF-A559-92510B831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92" y="5385958"/>
            <a:ext cx="3831930" cy="954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9">
            <a:extLst>
              <a:ext uri="{FF2B5EF4-FFF2-40B4-BE49-F238E27FC236}">
                <a16:creationId xmlns:a16="http://schemas.microsoft.com/office/drawing/2014/main" id="{2EEF640A-C28A-4AAE-9967-E6BC2284B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7596" y="5385959"/>
            <a:ext cx="27283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Applied Public Health Chair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A0993CB1-FBBB-4D6D-AEB5-7EA6C738A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386" y="3813685"/>
            <a:ext cx="762381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defTabSz="457200" eaLnBrk="1" fontAlgn="auto" hangingPunct="1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CA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Wave 3.5 of this  study was funded by a contribution from Health Canada’s Substance Use and Addictions Program. The views expressed herein do not necessarily represent the views of Health Canada.</a:t>
            </a:r>
            <a:endParaRPr lang="en-US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894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0"/>
    </mc:Choice>
    <mc:Fallback xmlns="">
      <p:transition spd="slow" advTm="1162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E6465BB5-47DE-4F6F-A7F5-0A2AE7E13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9662" y="609600"/>
            <a:ext cx="7450138" cy="11557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CA" altLang="en-US" sz="5400" dirty="0">
                <a:solidFill>
                  <a:srgbClr val="C00000"/>
                </a:solidFill>
              </a:rPr>
              <a:t>Thank you.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31C4175-7C53-45BE-B0CE-F796C146F546}"/>
              </a:ext>
            </a:extLst>
          </p:cNvPr>
          <p:cNvSpPr txBox="1">
            <a:spLocks/>
          </p:cNvSpPr>
          <p:nvPr/>
        </p:nvSpPr>
        <p:spPr bwMode="auto">
          <a:xfrm>
            <a:off x="2348621" y="1873326"/>
            <a:ext cx="547211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000099"/>
              </a:buClr>
              <a:buSzPct val="120000"/>
              <a:buNone/>
              <a:defRPr/>
            </a:pPr>
            <a:r>
              <a:rPr lang="en-CA" altLang="en-US" sz="4000" b="1" dirty="0">
                <a:solidFill>
                  <a:srgbClr val="000000"/>
                </a:solidFill>
                <a:cs typeface="Arial" panose="020B0604020202020204" pitchFamily="34" charset="0"/>
              </a:rPr>
              <a:t>David Hammond </a:t>
            </a:r>
            <a:r>
              <a:rPr lang="en-CA" alt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PhD</a:t>
            </a:r>
          </a:p>
          <a:p>
            <a:pPr fontAlgn="base">
              <a:spcAft>
                <a:spcPct val="0"/>
              </a:spcAft>
              <a:buClr>
                <a:srgbClr val="000099"/>
              </a:buClr>
              <a:buSzPct val="120000"/>
              <a:buNone/>
              <a:defRPr/>
            </a:pPr>
            <a:r>
              <a:rPr lang="en-CA" alt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SCHOOL OF PUBLIC HEALTH &amp; HEALTH SYSTEMS</a:t>
            </a:r>
          </a:p>
          <a:p>
            <a:pPr fontAlgn="base">
              <a:spcAft>
                <a:spcPct val="0"/>
              </a:spcAft>
              <a:buClr>
                <a:srgbClr val="000099"/>
              </a:buClr>
              <a:buSzPct val="120000"/>
              <a:buNone/>
              <a:defRPr/>
            </a:pPr>
            <a:r>
              <a:rPr lang="en-CA" altLang="en-US" sz="1800" dirty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UNIVERSITY OF WATERLOO</a:t>
            </a:r>
          </a:p>
          <a:p>
            <a:pPr fontAlgn="base">
              <a:spcAft>
                <a:spcPct val="0"/>
              </a:spcAft>
              <a:buClr>
                <a:srgbClr val="000099"/>
              </a:buClr>
              <a:buSzPct val="120000"/>
              <a:buNone/>
              <a:defRPr/>
            </a:pPr>
            <a:endParaRPr lang="en-CA" altLang="en-US" sz="1100" b="1" dirty="0">
              <a:solidFill>
                <a:srgbClr val="000000"/>
              </a:solidFill>
              <a:latin typeface="Calibri Light" panose="020F0302020204030204" pitchFamily="34" charset="0"/>
              <a:cs typeface="Arial" panose="020B0604020202020204" pitchFamily="34" charset="0"/>
            </a:endParaRPr>
          </a:p>
          <a:p>
            <a:pPr fontAlgn="base">
              <a:spcAft>
                <a:spcPct val="0"/>
              </a:spcAft>
              <a:buClr>
                <a:srgbClr val="000099"/>
              </a:buClr>
              <a:buSzPct val="120000"/>
              <a:buNone/>
              <a:defRPr/>
            </a:pPr>
            <a:r>
              <a:rPr lang="en-CA" altLang="en-US" sz="1600" dirty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WEB 	</a:t>
            </a:r>
            <a:r>
              <a:rPr lang="en-CA" altLang="en-US" sz="16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DHAMMOND@UWATERLOO.CA</a:t>
            </a:r>
          </a:p>
          <a:p>
            <a:pPr fontAlgn="base">
              <a:spcAft>
                <a:spcPct val="0"/>
              </a:spcAft>
              <a:buClr>
                <a:srgbClr val="000099"/>
              </a:buClr>
              <a:buSzPct val="120000"/>
              <a:buNone/>
              <a:defRPr/>
            </a:pPr>
            <a:r>
              <a:rPr lang="en-CA" altLang="en-US" sz="1600" dirty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EMAIL	</a:t>
            </a:r>
            <a:r>
              <a:rPr lang="en-CA" altLang="en-US" sz="16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WWW.DAVIDHAMMOND.CA </a:t>
            </a:r>
          </a:p>
          <a:p>
            <a:pPr fontAlgn="base">
              <a:spcAft>
                <a:spcPct val="0"/>
              </a:spcAft>
              <a:buClr>
                <a:srgbClr val="000099"/>
              </a:buClr>
              <a:buSzPct val="120000"/>
              <a:buNone/>
              <a:defRPr/>
            </a:pPr>
            <a:r>
              <a:rPr lang="en-CA" altLang="en-US" sz="1600" dirty="0">
                <a:solidFill>
                  <a:srgbClr val="000000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TWITTER	</a:t>
            </a:r>
            <a:r>
              <a:rPr lang="en-CA" altLang="en-US" sz="1600" dirty="0">
                <a:solidFill>
                  <a:srgbClr val="0000FF"/>
                </a:solidFill>
                <a:latin typeface="Calibri Light" panose="020F0302020204030204" pitchFamily="34" charset="0"/>
                <a:cs typeface="Arial" panose="020B0604020202020204" pitchFamily="34" charset="0"/>
              </a:rPr>
              <a:t>@DAVIDHAMMONDPHD </a:t>
            </a:r>
          </a:p>
        </p:txBody>
      </p:sp>
      <p:pic>
        <p:nvPicPr>
          <p:cNvPr id="15" name="Picture 14" descr="itc-logo-blue.png">
            <a:extLst>
              <a:ext uri="{FF2B5EF4-FFF2-40B4-BE49-F238E27FC236}">
                <a16:creationId xmlns:a16="http://schemas.microsoft.com/office/drawing/2014/main" id="{3A36AB1B-6C2B-44DE-9A81-3220E3D7C73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97" y="5820493"/>
            <a:ext cx="1030780" cy="670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B3EC926-A8EB-4DE1-AB5F-67B14DD8033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45340"/>
            <a:ext cx="2142636" cy="88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9F8FB4E-EC60-4993-AE78-4212E0D10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062" y="5718253"/>
            <a:ext cx="1908000" cy="772451"/>
          </a:xfrm>
          <a:prstGeom prst="rect">
            <a:avLst/>
          </a:prstGeom>
        </p:spPr>
      </p:pic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870E7626-CACD-49AC-943C-26D43DD760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05" y="4267202"/>
            <a:ext cx="4655255" cy="116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1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"/>
    </mc:Choice>
    <mc:Fallback xmlns="">
      <p:transition spd="slow" advTm="711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2D16AE-577F-4FEC-94D3-DD677A21E4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04"/>
          <a:stretch/>
        </p:blipFill>
        <p:spPr>
          <a:xfrm>
            <a:off x="533402" y="1981200"/>
            <a:ext cx="7991541" cy="3960278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0B07E060-02AC-44EF-9D28-5373806B0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4790" y="451010"/>
            <a:ext cx="7510394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Vaping - </a:t>
            </a:r>
            <a:r>
              <a:rPr lang="en-US" alt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20+ days past month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2017-2020</a:t>
            </a: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N=63,664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3F69985F-9AD8-487F-873F-604330E377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2" y="5981215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6A4DE9CC-1DDD-4C6E-ABA9-C5E88F3F5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2" y="5973764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BEFEF27C-3F84-4A93-B63C-71FE9505F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2" y="5981214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27DAC5EF-861B-447A-8B0E-5CAE80580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1413" y="5973763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4792DBA4-C432-4618-9E07-7769EDEDB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0613" y="597376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98CC76-0164-486E-9127-4CFB6D846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57" t="10530" r="32678" b="82891"/>
          <a:stretch/>
        </p:blipFill>
        <p:spPr>
          <a:xfrm>
            <a:off x="809862" y="1807569"/>
            <a:ext cx="3957706" cy="28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0"/>
    </mc:Choice>
    <mc:Fallback xmlns="">
      <p:transition spd="slow" advTm="1609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AB05E49-B7CF-4BC7-BBB3-4C9BC1D45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3273" y="490530"/>
            <a:ext cx="839508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Comparisons across surveys - 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30-day vaping</a:t>
            </a:r>
            <a:endParaRPr lang="en-US" altLang="en-US" sz="2800" b="1" dirty="0">
              <a:solidFill>
                <a:srgbClr val="C00000"/>
              </a:solidFill>
              <a:highlight>
                <a:srgbClr val="FFFF00"/>
              </a:highlight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1BD8D28A-7BFA-4940-9048-A0EE81EA9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9" r="52411" b="90450"/>
          <a:stretch>
            <a:fillRect/>
          </a:stretch>
        </p:blipFill>
        <p:spPr bwMode="auto">
          <a:xfrm>
            <a:off x="493195" y="454964"/>
            <a:ext cx="679258" cy="59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4">
            <a:extLst>
              <a:ext uri="{FF2B5EF4-FFF2-40B4-BE49-F238E27FC236}">
                <a16:creationId xmlns:a16="http://schemas.microsoft.com/office/drawing/2014/main" id="{A46F73B7-9128-40B4-A278-0945760B0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2" y="6019223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4" name="Rectangle 4">
            <a:extLst>
              <a:ext uri="{FF2B5EF4-FFF2-40B4-BE49-F238E27FC236}">
                <a16:creationId xmlns:a16="http://schemas.microsoft.com/office/drawing/2014/main" id="{5C77C98E-8BD6-48A8-A225-240D5705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424" y="601177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5" name="Rectangle 4">
            <a:extLst>
              <a:ext uri="{FF2B5EF4-FFF2-40B4-BE49-F238E27FC236}">
                <a16:creationId xmlns:a16="http://schemas.microsoft.com/office/drawing/2014/main" id="{96C41ED8-A4FD-4F6B-AAB8-5B038887A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813" y="601922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26" name="Rectangle 4">
            <a:extLst>
              <a:ext uri="{FF2B5EF4-FFF2-40B4-BE49-F238E27FC236}">
                <a16:creationId xmlns:a16="http://schemas.microsoft.com/office/drawing/2014/main" id="{B4A642EB-1222-4F39-829B-755851FF5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2" y="6011771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0B2F82AD-06F0-411C-B3CC-35F76BF13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3802" y="601177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11B023-4D9B-44D7-A8D9-95A76A4F2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7" t="1117" r="1520" b="10937"/>
          <a:stretch/>
        </p:blipFill>
        <p:spPr>
          <a:xfrm>
            <a:off x="914402" y="1905000"/>
            <a:ext cx="7086599" cy="4112628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7889B47-E013-4D1C-B38B-05B711EA8377}"/>
              </a:ext>
            </a:extLst>
          </p:cNvPr>
          <p:cNvCxnSpPr>
            <a:cxnSpLocks/>
          </p:cNvCxnSpPr>
          <p:nvPr/>
        </p:nvCxnSpPr>
        <p:spPr>
          <a:xfrm>
            <a:off x="5715000" y="2362200"/>
            <a:ext cx="1295400" cy="1066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801E9AE-521E-480E-9AF1-F085AD5A4002}"/>
              </a:ext>
            </a:extLst>
          </p:cNvPr>
          <p:cNvCxnSpPr>
            <a:cxnSpLocks/>
          </p:cNvCxnSpPr>
          <p:nvPr/>
        </p:nvCxnSpPr>
        <p:spPr>
          <a:xfrm>
            <a:off x="6848610" y="3529702"/>
            <a:ext cx="1076190" cy="5948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479DC08-C591-4FB2-8BB9-AB394B5C66B1}"/>
              </a:ext>
            </a:extLst>
          </p:cNvPr>
          <p:cNvCxnSpPr>
            <a:cxnSpLocks/>
          </p:cNvCxnSpPr>
          <p:nvPr/>
        </p:nvCxnSpPr>
        <p:spPr>
          <a:xfrm>
            <a:off x="5715000" y="3381013"/>
            <a:ext cx="1295400" cy="74344"/>
          </a:xfrm>
          <a:prstGeom prst="line">
            <a:avLst/>
          </a:prstGeom>
          <a:ln w="381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683254-2214-454B-875C-9AE32B33E178}"/>
              </a:ext>
            </a:extLst>
          </p:cNvPr>
          <p:cNvCxnSpPr>
            <a:cxnSpLocks/>
          </p:cNvCxnSpPr>
          <p:nvPr/>
        </p:nvCxnSpPr>
        <p:spPr>
          <a:xfrm>
            <a:off x="5715000" y="2655259"/>
            <a:ext cx="1295400" cy="9310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7DFFB8AC-0857-4CB3-9E6B-E7CA57C266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79" t="91406" r="1709" b="2551"/>
          <a:stretch/>
        </p:blipFill>
        <p:spPr>
          <a:xfrm>
            <a:off x="685800" y="1387727"/>
            <a:ext cx="8068992" cy="27215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BC52B0C-7906-4AD8-93C8-E68A336EBAE6}"/>
              </a:ext>
            </a:extLst>
          </p:cNvPr>
          <p:cNvSpPr/>
          <p:nvPr/>
        </p:nvSpPr>
        <p:spPr>
          <a:xfrm>
            <a:off x="5786506" y="2234890"/>
            <a:ext cx="3276600" cy="3639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714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03"/>
    </mc:Choice>
    <mc:Fallback xmlns="">
      <p:transition spd="slow" advTm="67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843047-9EAC-4A14-8083-AABDEF47A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39" y="1695450"/>
            <a:ext cx="8029575" cy="4324350"/>
          </a:xfrm>
          <a:prstGeom prst="rect">
            <a:avLst/>
          </a:prstGeom>
        </p:spPr>
      </p:pic>
      <p:sp>
        <p:nvSpPr>
          <p:cNvPr id="15" name="Rectangle 4">
            <a:extLst>
              <a:ext uri="{FF2B5EF4-FFF2-40B4-BE49-F238E27FC236}">
                <a16:creationId xmlns:a16="http://schemas.microsoft.com/office/drawing/2014/main" id="{0A8DABB7-AEF1-4D34-A29D-AF0E0CF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2" y="6019223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6" name="Rectangle 4">
            <a:extLst>
              <a:ext uri="{FF2B5EF4-FFF2-40B4-BE49-F238E27FC236}">
                <a16:creationId xmlns:a16="http://schemas.microsoft.com/office/drawing/2014/main" id="{0A51BDF2-DA8C-4308-B4E5-4C7C89B4F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5424" y="601177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2018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D6E0FDA3-E51E-477C-A09C-796170BF77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0813" y="6019222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2019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EF3ACE7A-48A7-4CCB-BAD2-8102294A2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813" y="6011771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FEB</a:t>
            </a:r>
          </a:p>
        </p:txBody>
      </p:sp>
      <p:sp>
        <p:nvSpPr>
          <p:cNvPr id="22" name="Rectangle 4">
            <a:extLst>
              <a:ext uri="{FF2B5EF4-FFF2-40B4-BE49-F238E27FC236}">
                <a16:creationId xmlns:a16="http://schemas.microsoft.com/office/drawing/2014/main" id="{FA8C6C2F-1AF1-402A-BA09-99402E422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813" y="6011770"/>
            <a:ext cx="7713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6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2020 </a:t>
            </a:r>
            <a:r>
              <a:rPr lang="en-CA" altLang="en-US" sz="10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AUG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248F69-9B87-4373-9794-40BD14F007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7" t="10530" r="32678" b="82891"/>
          <a:stretch/>
        </p:blipFill>
        <p:spPr>
          <a:xfrm>
            <a:off x="1230164" y="1905000"/>
            <a:ext cx="3750518" cy="26789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9CF9FA9-8101-47F6-9058-CCB48176B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926" y="5338332"/>
            <a:ext cx="7686674" cy="4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>
              <a:lnSpc>
                <a:spcPct val="80000"/>
              </a:lnSpc>
              <a:spcBef>
                <a:spcPts val="900"/>
              </a:spcBef>
              <a:buSzPct val="70000"/>
            </a:pPr>
            <a:r>
              <a:rPr lang="en-US" altLang="en-US" sz="3200" b="1" dirty="0">
                <a:solidFill>
                  <a:srgbClr val="C00000"/>
                </a:solidFill>
                <a:highlight>
                  <a:srgbClr val="FFFF00"/>
                </a:highlight>
                <a:latin typeface="Calibri"/>
              </a:rPr>
              <a:t>*Adjusted for smoking trend in US &amp; Canada</a:t>
            </a:r>
            <a:endParaRPr lang="en-CA" altLang="en-US" sz="3200" dirty="0">
              <a:solidFill>
                <a:srgbClr val="000000"/>
              </a:solidFill>
              <a:highlight>
                <a:srgbClr val="FFFF00"/>
              </a:highlight>
              <a:latin typeface="Calibri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7" name="Rectangle 4">
            <a:extLst>
              <a:ext uri="{FF2B5EF4-FFF2-40B4-BE49-F238E27FC236}">
                <a16:creationId xmlns:a16="http://schemas.microsoft.com/office/drawing/2014/main" id="{5F4CC0FA-C931-4AE8-A4C0-CA2BF782D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16100"/>
            <a:ext cx="6291772" cy="9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US" altLang="en-US" sz="4400" b="1" dirty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Smoking - </a:t>
            </a:r>
            <a:r>
              <a:rPr lang="en-US" altLang="en-US" sz="4400" b="1" dirty="0">
                <a:solidFill>
                  <a:srgbClr val="C0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Past 30 days</a:t>
            </a:r>
          </a:p>
          <a:p>
            <a:pPr>
              <a:spcBef>
                <a:spcPts val="0"/>
              </a:spcBef>
              <a:buClr>
                <a:srgbClr val="FFFFFF"/>
              </a:buClr>
              <a:buSzPct val="70000"/>
              <a:defRPr/>
            </a:pPr>
            <a:r>
              <a:rPr lang="en-CA" altLang="en-US" sz="1050" b="1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2017-2020</a:t>
            </a:r>
            <a:r>
              <a:rPr lang="en-CA" altLang="en-US" sz="1050" dirty="0">
                <a:solidFill>
                  <a:prstClr val="black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N=63,664</a:t>
            </a:r>
            <a:endParaRPr lang="en-CA" altLang="en-US" sz="2100" b="1" dirty="0">
              <a:solidFill>
                <a:prstClr val="black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FA4AED-29FE-4AD9-BA57-86AA8D0B017B}"/>
              </a:ext>
            </a:extLst>
          </p:cNvPr>
          <p:cNvSpPr/>
          <p:nvPr/>
        </p:nvSpPr>
        <p:spPr>
          <a:xfrm>
            <a:off x="-331054" y="1695450"/>
            <a:ext cx="9144241" cy="4109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071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02"/>
    </mc:Choice>
    <mc:Fallback xmlns="">
      <p:transition spd="slow" advTm="4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741347495,C:\Users\HammondLab4\Desktop\2011 POS Canada - ECTOH revised (Hammond).pp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7954</TotalTime>
  <Words>2066</Words>
  <Application>Microsoft Office PowerPoint</Application>
  <PresentationFormat>On-screen Show (4:3)</PresentationFormat>
  <Paragraphs>418</Paragraphs>
  <Slides>68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Calibri</vt:lpstr>
      <vt:lpstr>Calibri Light</vt:lpstr>
      <vt:lpstr>Courier New</vt:lpstr>
      <vt:lpstr>Wingdings</vt:lpstr>
      <vt:lpstr>Office Theme</vt:lpstr>
      <vt:lpstr>1_Office Theme</vt:lpstr>
      <vt:lpstr>PowerPoint Presentation</vt:lpstr>
      <vt:lpstr>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</vt:lpstr>
      <vt:lpstr>Thank you.</vt:lpstr>
    </vt:vector>
  </TitlesOfParts>
  <Company>University of Waterloo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Hammond</dc:creator>
  <cp:lastModifiedBy>David Hammond</cp:lastModifiedBy>
  <cp:revision>765</cp:revision>
  <dcterms:created xsi:type="dcterms:W3CDTF">2009-10-30T19:19:21Z</dcterms:created>
  <dcterms:modified xsi:type="dcterms:W3CDTF">2021-02-17T19:29:36Z</dcterms:modified>
</cp:coreProperties>
</file>